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323" r:id="rId4"/>
    <p:sldId id="334" r:id="rId5"/>
    <p:sldId id="276" r:id="rId6"/>
    <p:sldId id="31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347"/>
    <a:srgbClr val="009E8C"/>
    <a:srgbClr val="F2F2F0"/>
    <a:srgbClr val="C41818"/>
    <a:srgbClr val="F2E9EA"/>
    <a:srgbClr val="B0565D"/>
    <a:srgbClr val="E4D1D2"/>
    <a:srgbClr val="F3F3F1"/>
    <a:srgbClr val="67414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505E3EF-67EA-436B-97B2-0124C06EBD24}" styleName="Style moyen 4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B344D84-9AFB-497E-A393-DC336BA19D2E}" styleName="Style moyen 3 - Accentuation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03447BB-5D67-496B-8E87-E561075AD55C}" styleName="Style foncé 1 - Accentuation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Style léger 2 - Accentuation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Style moyen 1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50" autoAdjust="0"/>
    <p:restoredTop sz="94660"/>
  </p:normalViewPr>
  <p:slideViewPr>
    <p:cSldViewPr snapToGrid="0">
      <p:cViewPr varScale="1">
        <p:scale>
          <a:sx n="88" d="100"/>
          <a:sy n="88" d="100"/>
        </p:scale>
        <p:origin x="38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E0617863-D49F-4644-B812-70BBE4AA8EA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C9E0180-2805-4180-90C8-A4572B5580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EA93A-9739-47E2-BDE1-FB793566DBF4}" type="datetimeFigureOut">
              <a:rPr lang="fr-FR" smtClean="0"/>
              <a:t>29/04/2022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24AEED3-15E9-4F19-A43C-FF3A15B762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5685FD6-170F-4C98-BD54-DD77BC4CB1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C57EC-1B72-4650-971B-A38A6A3B108F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87674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1.svg>
</file>

<file path=ppt/media/image12.png>
</file>

<file path=ppt/media/image13.svg>
</file>

<file path=ppt/media/image15.svg>
</file>

<file path=ppt/media/image17.svg>
</file>

<file path=ppt/media/image19.svg>
</file>

<file path=ppt/media/image2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E09A1-1666-4318-A63C-BB3E7340FC89}" type="datetimeFigureOut">
              <a:rPr lang="fr-FR" smtClean="0"/>
              <a:t>29/04/2022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9F1E56-F5F0-4F27-90C6-5C59C0AC8337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7009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193BA15-B4F3-4B1B-A648-87E2377DEA44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6AC-A8A3-4F9E-B842-9C7DB80B619C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0C3D0-DDB3-4E76-9311-85CC861F5211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8BCD0-91A3-4700-8698-E4B639180AE6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2CBE226-5CD3-4BBF-B2D5-E90B31519205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2EFEF-EA51-4224-AE0D-1FCB1095C948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B49C4-A75C-4CF3-817C-DCCBDCB11CBB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AF7CE-5F84-4312-B58C-3D16390EBA34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2F0CA-F3A3-47DB-A620-FD2CB94C5DB4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F4A143-6834-4911-8A35-731987A76601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75A3B8-922E-4F16-9236-0C9414687410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CFC8C89-6D22-4FA1-AB45-C8FD2FA23044}" type="datetime1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3.svg"/><Relationship Id="rId1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21" Type="http://schemas.openxmlformats.org/officeDocument/2006/relationships/image" Target="../media/image2.png"/><Relationship Id="rId7" Type="http://schemas.openxmlformats.org/officeDocument/2006/relationships/image" Target="../media/image7.svg"/><Relationship Id="rId12" Type="http://schemas.openxmlformats.org/officeDocument/2006/relationships/image" Target="../media/image8.png"/><Relationship Id="rId17" Type="http://schemas.openxmlformats.org/officeDocument/2006/relationships/image" Target="../media/image17.svg"/><Relationship Id="rId2" Type="http://schemas.openxmlformats.org/officeDocument/2006/relationships/audio" Target="../media/media4.m4a"/><Relationship Id="rId16" Type="http://schemas.openxmlformats.org/officeDocument/2006/relationships/image" Target="../media/image10.png"/><Relationship Id="rId20" Type="http://schemas.openxmlformats.org/officeDocument/2006/relationships/image" Target="../media/image1.png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5" Type="http://schemas.openxmlformats.org/officeDocument/2006/relationships/image" Target="../media/image15.svg"/><Relationship Id="rId10" Type="http://schemas.openxmlformats.org/officeDocument/2006/relationships/image" Target="../media/image7.png"/><Relationship Id="rId19" Type="http://schemas.openxmlformats.org/officeDocument/2006/relationships/image" Target="../media/image19.svg"/><Relationship Id="rId4" Type="http://schemas.openxmlformats.org/officeDocument/2006/relationships/image" Target="../media/image4.png"/><Relationship Id="rId9" Type="http://schemas.openxmlformats.org/officeDocument/2006/relationships/image" Target="../media/image9.svg"/><Relationship Id="rId1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1.svg"/><Relationship Id="rId1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21" Type="http://schemas.openxmlformats.org/officeDocument/2006/relationships/image" Target="../media/image19.svg"/><Relationship Id="rId7" Type="http://schemas.openxmlformats.org/officeDocument/2006/relationships/image" Target="../media/image5.svg"/><Relationship Id="rId12" Type="http://schemas.openxmlformats.org/officeDocument/2006/relationships/image" Target="../media/image7.png"/><Relationship Id="rId17" Type="http://schemas.openxmlformats.org/officeDocument/2006/relationships/image" Target="../media/image15.svg"/><Relationship Id="rId2" Type="http://schemas.openxmlformats.org/officeDocument/2006/relationships/audio" Target="../media/media5.m4a"/><Relationship Id="rId16" Type="http://schemas.openxmlformats.org/officeDocument/2006/relationships/image" Target="../media/image9.png"/><Relationship Id="rId20" Type="http://schemas.openxmlformats.org/officeDocument/2006/relationships/image" Target="../media/image11.png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1.png"/><Relationship Id="rId15" Type="http://schemas.openxmlformats.org/officeDocument/2006/relationships/image" Target="../media/image13.svg"/><Relationship Id="rId10" Type="http://schemas.openxmlformats.org/officeDocument/2006/relationships/image" Target="../media/image6.png"/><Relationship Id="rId19" Type="http://schemas.openxmlformats.org/officeDocument/2006/relationships/image" Target="../media/image17.svg"/><Relationship Id="rId4" Type="http://schemas.openxmlformats.org/officeDocument/2006/relationships/image" Target="../media/image12.png"/><Relationship Id="rId9" Type="http://schemas.openxmlformats.org/officeDocument/2006/relationships/image" Target="../media/image7.svg"/><Relationship Id="rId14" Type="http://schemas.openxmlformats.org/officeDocument/2006/relationships/image" Target="../media/image8.png"/><Relationship Id="rId2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01942899-8D50-4EE3-AFED-0531105D1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774" y="5838769"/>
            <a:ext cx="6831673" cy="657666"/>
          </a:xfrm>
        </p:spPr>
        <p:txBody>
          <a:bodyPr/>
          <a:lstStyle/>
          <a:p>
            <a:r>
              <a:rPr lang="fr-FR" b="1" dirty="0" smtClean="0">
                <a:solidFill>
                  <a:schemeClr val="tx1"/>
                </a:solidFill>
              </a:rPr>
              <a:t>Alexandre Luís Nunes Cardiga</a:t>
            </a:r>
            <a:endParaRPr lang="fr-FR" b="1" dirty="0">
              <a:solidFill>
                <a:schemeClr val="tx1"/>
              </a:solidFill>
            </a:endParaRPr>
          </a:p>
        </p:txBody>
      </p:sp>
      <p:pic>
        <p:nvPicPr>
          <p:cNvPr id="9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69329" y="228481"/>
            <a:ext cx="1223623" cy="1259434"/>
          </a:xfrm>
          <a:prstGeom prst="rect">
            <a:avLst/>
          </a:prstGeom>
          <a:solidFill>
            <a:schemeClr val="accent1"/>
          </a:solidFill>
          <a:effectLst>
            <a:outerShdw blurRad="50800" dist="50800" dir="5400000" algn="ctr" rotWithShape="0">
              <a:schemeClr val="accent1">
                <a:alpha val="53000"/>
              </a:schemeClr>
            </a:outerShdw>
          </a:effectLst>
        </p:spPr>
      </p:pic>
      <p:sp>
        <p:nvSpPr>
          <p:cNvPr id="11" name="CaixaDeTexto 10"/>
          <p:cNvSpPr txBox="1"/>
          <p:nvPr/>
        </p:nvSpPr>
        <p:spPr>
          <a:xfrm>
            <a:off x="5147009" y="309937"/>
            <a:ext cx="5129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Pontifícia Universidade Católica de Minas Gerais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247A2BE-C594-4AB1-9AE8-191A9A298BD3}"/>
              </a:ext>
            </a:extLst>
          </p:cNvPr>
          <p:cNvSpPr txBox="1">
            <a:spLocks/>
          </p:cNvSpPr>
          <p:nvPr/>
        </p:nvSpPr>
        <p:spPr>
          <a:xfrm>
            <a:off x="4578418" y="679269"/>
            <a:ext cx="6032774" cy="7329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Trabalho de Conclusão de Curso</a:t>
            </a:r>
          </a:p>
          <a:p>
            <a:r>
              <a:rPr lang="en-US" sz="2200" b="1" i="1" dirty="0"/>
              <a:t>Especialização em</a:t>
            </a:r>
            <a:r>
              <a:rPr lang="en-US" sz="2200" b="1" dirty="0"/>
              <a:t> </a:t>
            </a:r>
            <a:r>
              <a:rPr lang="en-US" sz="2200" b="1" i="1" dirty="0"/>
              <a:t>Ciência de Dados e Big Data</a:t>
            </a:r>
            <a:endParaRPr lang="en-US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1614995" y="3182434"/>
            <a:ext cx="89961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Segmentação de Vendedores do </a:t>
            </a:r>
            <a:r>
              <a:rPr lang="pt-BR" sz="4800" b="1" dirty="0" smtClean="0"/>
              <a:t>marketplace </a:t>
            </a:r>
            <a:r>
              <a:rPr lang="pt-BR" sz="4800" b="1" dirty="0"/>
              <a:t>Olist Store em 2017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8164731" y="6311769"/>
            <a:ext cx="2111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Turma 2020</a:t>
            </a:r>
            <a:endParaRPr lang="pt-BR" dirty="0"/>
          </a:p>
        </p:txBody>
      </p:sp>
      <p:pic>
        <p:nvPicPr>
          <p:cNvPr id="13" name="Á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81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81"/>
    </mc:Choice>
    <mc:Fallback xmlns="">
      <p:transition spd="slow" advTm="19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52547D6-FF22-4A3A-B119-7EE99E12F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2718"/>
            <a:ext cx="389843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C4A548F5-C94D-4241-A82F-84D8CB6C622F}"/>
              </a:ext>
            </a:extLst>
          </p:cNvPr>
          <p:cNvGrpSpPr/>
          <p:nvPr/>
        </p:nvGrpSpPr>
        <p:grpSpPr>
          <a:xfrm>
            <a:off x="2398368" y="1076907"/>
            <a:ext cx="8210248" cy="4875929"/>
            <a:chOff x="2398368" y="917516"/>
            <a:chExt cx="8210248" cy="4875929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623EDD2E-57D1-42D9-92F8-8F82653B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8368" y="917516"/>
              <a:ext cx="8210248" cy="4875929"/>
            </a:xfrm>
            <a:prstGeom prst="rect">
              <a:avLst/>
            </a:prstGeom>
          </p:spPr>
        </p:pic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5F860339-F173-441D-AA94-84E6F63046B3}"/>
                </a:ext>
              </a:extLst>
            </p:cNvPr>
            <p:cNvSpPr txBox="1"/>
            <p:nvPr/>
          </p:nvSpPr>
          <p:spPr>
            <a:xfrm rot="5400000">
              <a:off x="8645615" y="3733321"/>
              <a:ext cx="1803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13CBA7"/>
                  </a:solidFill>
                </a:rPr>
                <a:t>Clientes</a:t>
              </a:r>
              <a:endParaRPr lang="fr-FR" dirty="0">
                <a:solidFill>
                  <a:srgbClr val="13CBA7"/>
                </a:solidFill>
              </a:endParaRP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B1674588-E889-4B39-912E-31D1C7BDA930}"/>
                </a:ext>
              </a:extLst>
            </p:cNvPr>
            <p:cNvSpPr txBox="1"/>
            <p:nvPr/>
          </p:nvSpPr>
          <p:spPr>
            <a:xfrm>
              <a:off x="7479060" y="2042529"/>
              <a:ext cx="22718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13CBA7"/>
                  </a:solidFill>
                </a:rPr>
                <a:t>Compra e pagamento</a:t>
              </a:r>
              <a:endParaRPr lang="fr-FR" dirty="0">
                <a:solidFill>
                  <a:srgbClr val="13CBA7"/>
                </a:solidFill>
              </a:endParaRP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579478A-571E-44CA-AC3C-2373074C1873}"/>
                </a:ext>
              </a:extLst>
            </p:cNvPr>
            <p:cNvSpPr txBox="1"/>
            <p:nvPr/>
          </p:nvSpPr>
          <p:spPr>
            <a:xfrm>
              <a:off x="8034722" y="2986149"/>
              <a:ext cx="1406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13CBA7"/>
                  </a:solidFill>
                </a:rPr>
                <a:t>Pesquisar</a:t>
              </a:r>
              <a:endParaRPr lang="fr-FR" dirty="0">
                <a:solidFill>
                  <a:srgbClr val="13CBA7"/>
                </a:solidFill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B568F9FB-3F43-4E52-9E0F-A648029F96A0}"/>
                </a:ext>
              </a:extLst>
            </p:cNvPr>
            <p:cNvSpPr txBox="1"/>
            <p:nvPr/>
          </p:nvSpPr>
          <p:spPr>
            <a:xfrm>
              <a:off x="7956378" y="4122915"/>
              <a:ext cx="1406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4C6E8C"/>
                  </a:solidFill>
                </a:rPr>
                <a:t>Exposição</a:t>
              </a:r>
              <a:endParaRPr lang="fr-FR" dirty="0">
                <a:solidFill>
                  <a:srgbClr val="4C6E8C"/>
                </a:solidFill>
              </a:endParaRP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31884BE-7D8D-45A8-B34A-F47E60B7E23B}"/>
                </a:ext>
              </a:extLst>
            </p:cNvPr>
            <p:cNvSpPr txBox="1"/>
            <p:nvPr/>
          </p:nvSpPr>
          <p:spPr>
            <a:xfrm>
              <a:off x="6213505" y="4819804"/>
              <a:ext cx="17015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solidFill>
                    <a:srgbClr val="4C6E8C"/>
                  </a:solidFill>
                </a:rPr>
                <a:t>Marketplaces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5C995FA2-09BB-40EF-8C92-5BA81B8D5E3E}"/>
                </a:ext>
              </a:extLst>
            </p:cNvPr>
            <p:cNvSpPr txBox="1"/>
            <p:nvPr/>
          </p:nvSpPr>
          <p:spPr>
            <a:xfrm>
              <a:off x="4513352" y="2986148"/>
              <a:ext cx="1406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rgbClr val="4C6E8C"/>
                  </a:solidFill>
                </a:rPr>
                <a:t>Plataforma</a:t>
              </a:r>
              <a:endParaRPr lang="fr-FR" dirty="0">
                <a:solidFill>
                  <a:srgbClr val="4C6E8C"/>
                </a:solidFill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BA654DD2-DF8C-4C81-8FF9-864A1DB4D539}"/>
                </a:ext>
              </a:extLst>
            </p:cNvPr>
            <p:cNvSpPr txBox="1"/>
            <p:nvPr/>
          </p:nvSpPr>
          <p:spPr>
            <a:xfrm>
              <a:off x="3679303" y="3397309"/>
              <a:ext cx="14063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 smtClean="0">
                  <a:solidFill>
                    <a:srgbClr val="4C6E8C"/>
                  </a:solidFill>
                </a:rPr>
                <a:t>Dados</a:t>
              </a:r>
              <a:endParaRPr lang="fr-FR" sz="1600" dirty="0">
                <a:solidFill>
                  <a:srgbClr val="4C6E8C"/>
                </a:solidFill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B61146ED-7C54-48BB-B7CC-38BA6D73F39A}"/>
                </a:ext>
              </a:extLst>
            </p:cNvPr>
            <p:cNvSpPr txBox="1"/>
            <p:nvPr/>
          </p:nvSpPr>
          <p:spPr>
            <a:xfrm>
              <a:off x="3586428" y="4045717"/>
              <a:ext cx="14063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 smtClean="0">
                  <a:solidFill>
                    <a:srgbClr val="F8984A"/>
                  </a:solidFill>
                </a:rPr>
                <a:t>Conexão</a:t>
              </a:r>
              <a:endParaRPr lang="fr-FR" sz="1600" dirty="0">
                <a:solidFill>
                  <a:srgbClr val="F8984A"/>
                </a:solidFill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83CB2EF8-C698-4C89-9A45-E9945E78B6B4}"/>
                </a:ext>
              </a:extLst>
            </p:cNvPr>
            <p:cNvSpPr txBox="1"/>
            <p:nvPr/>
          </p:nvSpPr>
          <p:spPr>
            <a:xfrm>
              <a:off x="4992815" y="1172603"/>
              <a:ext cx="15498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dirty="0" smtClean="0">
                  <a:solidFill>
                    <a:srgbClr val="F8984A"/>
                  </a:solidFill>
                </a:rPr>
                <a:t>Transportadora</a:t>
              </a:r>
              <a:endParaRPr lang="fr-FR" sz="1600" dirty="0">
                <a:solidFill>
                  <a:srgbClr val="F8984A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25362B09-1F2C-4D61-8927-F46569EF6637}"/>
                </a:ext>
              </a:extLst>
            </p:cNvPr>
            <p:cNvSpPr txBox="1"/>
            <p:nvPr/>
          </p:nvSpPr>
          <p:spPr>
            <a:xfrm>
              <a:off x="2523950" y="4384271"/>
              <a:ext cx="11771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 smtClean="0">
                  <a:solidFill>
                    <a:srgbClr val="F8984A"/>
                  </a:solidFill>
                </a:rPr>
                <a:t>Logistica e estoque</a:t>
              </a:r>
              <a:endParaRPr lang="fr-FR" sz="1600" dirty="0">
                <a:solidFill>
                  <a:srgbClr val="F8984A"/>
                </a:solidFill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98E33A85-4C18-42B1-BC06-DF863E9304F2}"/>
              </a:ext>
            </a:extLst>
          </p:cNvPr>
          <p:cNvSpPr/>
          <p:nvPr/>
        </p:nvSpPr>
        <p:spPr>
          <a:xfrm>
            <a:off x="810376" y="120498"/>
            <a:ext cx="5403129" cy="442452"/>
          </a:xfrm>
          <a:prstGeom prst="rect">
            <a:avLst/>
          </a:prstGeom>
          <a:solidFill>
            <a:srgbClr val="F9F9F9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0872CFE2-4FB4-4D19-94E4-8FE1BFD82093}"/>
              </a:ext>
            </a:extLst>
          </p:cNvPr>
          <p:cNvSpPr txBox="1"/>
          <p:nvPr/>
        </p:nvSpPr>
        <p:spPr>
          <a:xfrm>
            <a:off x="925679" y="120498"/>
            <a:ext cx="5750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Olist Store:Estrutura</a:t>
            </a:r>
            <a:endParaRPr lang="fr-FR" sz="24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8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8612" y="163749"/>
            <a:ext cx="1223623" cy="1259434"/>
          </a:xfrm>
          <a:prstGeom prst="rect">
            <a:avLst/>
          </a:prstGeom>
        </p:spPr>
      </p:pic>
      <p:pic>
        <p:nvPicPr>
          <p:cNvPr id="21" name="Áudio 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18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96"/>
    </mc:Choice>
    <mc:Fallback xmlns="">
      <p:transition spd="slow" advTm="60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BE675E-5818-43E2-ACDA-B2A891F0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53386"/>
            <a:ext cx="456955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CF75138-A08F-424F-BB1E-304311B5ACE8}"/>
              </a:ext>
            </a:extLst>
          </p:cNvPr>
          <p:cNvSpPr txBox="1"/>
          <p:nvPr/>
        </p:nvSpPr>
        <p:spPr>
          <a:xfrm>
            <a:off x="3467501" y="579366"/>
            <a:ext cx="5197361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FR" sz="3600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Problemas</a:t>
            </a:r>
            <a:endParaRPr lang="fr-FR" sz="36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21893F3-CCCF-43FC-BD7B-ECDDEE672538}"/>
              </a:ext>
            </a:extLst>
          </p:cNvPr>
          <p:cNvSpPr txBox="1"/>
          <p:nvPr/>
        </p:nvSpPr>
        <p:spPr>
          <a:xfrm>
            <a:off x="1529420" y="2209454"/>
            <a:ext cx="9762161" cy="2985433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FR" b="1" dirty="0" smtClean="0"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</a:rPr>
              <a:t>Missão </a:t>
            </a:r>
            <a:r>
              <a:rPr lang="fr-FR" b="1" dirty="0"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</a:rPr>
              <a:t>: </a:t>
            </a:r>
          </a:p>
          <a:p>
            <a:endParaRPr lang="fr-FR" b="1" dirty="0">
              <a:solidFill>
                <a:schemeClr val="tx2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</a:endParaRPr>
          </a:p>
          <a:p>
            <a:pPr marL="285750" indent="-285750">
              <a:buFontTx/>
              <a:buChar char="-"/>
            </a:pPr>
            <a:r>
              <a:rPr lang="fr-FR" sz="1800" b="1" dirty="0" smtClean="0">
                <a:solidFill>
                  <a:srgbClr val="000000"/>
                </a:solidFill>
                <a:effectLst/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Formar segmentação dos vendedores da Olist em 2017.</a:t>
            </a:r>
            <a:endParaRPr lang="fr-FR" sz="1800" dirty="0">
              <a:solidFill>
                <a:srgbClr val="000000"/>
              </a:solidFill>
              <a:effectLst/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b="1" dirty="0">
              <a:solidFill>
                <a:schemeClr val="tx2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</a:endParaRPr>
          </a:p>
          <a:p>
            <a:r>
              <a:rPr lang="fr-FR" b="1" dirty="0" smtClean="0"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</a:rPr>
              <a:t>Objetivos </a:t>
            </a:r>
            <a:r>
              <a:rPr lang="fr-FR" b="1" dirty="0"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</a:rPr>
              <a:t>:  </a:t>
            </a:r>
          </a:p>
          <a:p>
            <a:endParaRPr lang="fr-FR" b="1" dirty="0">
              <a:solidFill>
                <a:schemeClr val="tx2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</a:endParaRPr>
          </a:p>
          <a:p>
            <a:pPr marL="285750" indent="-285750">
              <a:buFontTx/>
              <a:buChar char="-"/>
            </a:pPr>
            <a:r>
              <a:rPr lang="fr-FR" sz="1800" dirty="0" smtClean="0">
                <a:solidFill>
                  <a:srgbClr val="000000"/>
                </a:solidFill>
                <a:effectLst/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Compreender os diferentes tipos de vendedores.</a:t>
            </a:r>
            <a:endParaRPr lang="fr-FR" sz="1800" dirty="0">
              <a:solidFill>
                <a:srgbClr val="000000"/>
              </a:solidFill>
              <a:effectLst/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1800" dirty="0">
              <a:solidFill>
                <a:srgbClr val="000000"/>
              </a:solidFill>
              <a:effectLst/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fr-FR" sz="1800" dirty="0" smtClean="0">
                <a:solidFill>
                  <a:srgbClr val="000000"/>
                </a:solidFill>
                <a:effectLst/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Formar caracterização de cada segmento.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rgbClr val="000000"/>
              </a:solidFill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800" dirty="0"/>
          </a:p>
        </p:txBody>
      </p:sp>
      <p:pic>
        <p:nvPicPr>
          <p:cNvPr id="9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8612" y="163749"/>
            <a:ext cx="1223623" cy="1259434"/>
          </a:xfrm>
          <a:prstGeom prst="rect">
            <a:avLst/>
          </a:prstGeom>
        </p:spPr>
      </p:pic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96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92"/>
    </mc:Choice>
    <mc:Fallback xmlns="">
      <p:transition spd="slow" advTm="29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7E5B0A5-3147-4BB5-BF0A-799EEA9A6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89" y="6453386"/>
            <a:ext cx="373065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FDFE3951-3445-43E2-95DF-8266B5327E01}"/>
              </a:ext>
            </a:extLst>
          </p:cNvPr>
          <p:cNvGrpSpPr/>
          <p:nvPr/>
        </p:nvGrpSpPr>
        <p:grpSpPr>
          <a:xfrm>
            <a:off x="912461" y="3968903"/>
            <a:ext cx="2349829" cy="2175733"/>
            <a:chOff x="1963024" y="2718033"/>
            <a:chExt cx="2539119" cy="25250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806A99-FB6D-4B45-B49B-05DB5D1CDFDC}"/>
                </a:ext>
              </a:extLst>
            </p:cNvPr>
            <p:cNvSpPr/>
            <p:nvPr/>
          </p:nvSpPr>
          <p:spPr>
            <a:xfrm>
              <a:off x="1963024" y="2718033"/>
              <a:ext cx="2533475" cy="2525086"/>
            </a:xfrm>
            <a:prstGeom prst="rect">
              <a:avLst/>
            </a:prstGeom>
            <a:solidFill>
              <a:srgbClr val="F9F9F9"/>
            </a:solidFill>
            <a:ln>
              <a:solidFill>
                <a:srgbClr val="F9F9F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9" name="Graphique 8" descr="Base de données">
              <a:extLst>
                <a:ext uri="{FF2B5EF4-FFF2-40B4-BE49-F238E27FC236}">
                  <a16:creationId xmlns:a16="http://schemas.microsoft.com/office/drawing/2014/main" id="{4C6CAAAA-D500-439D-B8BA-F19DDCB1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3007767" y="2941560"/>
              <a:ext cx="443988" cy="443988"/>
            </a:xfrm>
            <a:prstGeom prst="rect">
              <a:avLst/>
            </a:prstGeom>
          </p:spPr>
        </p:pic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549EA72-72B4-4520-A046-B477D53118F7}"/>
                </a:ext>
              </a:extLst>
            </p:cNvPr>
            <p:cNvSpPr txBox="1"/>
            <p:nvPr/>
          </p:nvSpPr>
          <p:spPr>
            <a:xfrm>
              <a:off x="2925678" y="3320657"/>
              <a:ext cx="705491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pedido</a:t>
              </a:r>
              <a:endParaRPr lang="fr-FR" sz="9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1" name="Graphique 10" descr="Base de données">
              <a:extLst>
                <a:ext uri="{FF2B5EF4-FFF2-40B4-BE49-F238E27FC236}">
                  <a16:creationId xmlns:a16="http://schemas.microsoft.com/office/drawing/2014/main" id="{A0605F7F-ECDC-4048-B94C-6D9C2646C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2212738" y="2941560"/>
              <a:ext cx="443988" cy="443988"/>
            </a:xfrm>
            <a:prstGeom prst="rect">
              <a:avLst/>
            </a:prstGeom>
          </p:spPr>
        </p:pic>
        <p:pic>
          <p:nvPicPr>
            <p:cNvPr id="12" name="Graphique 11" descr="Base de données">
              <a:extLst>
                <a:ext uri="{FF2B5EF4-FFF2-40B4-BE49-F238E27FC236}">
                  <a16:creationId xmlns:a16="http://schemas.microsoft.com/office/drawing/2014/main" id="{6B4CF869-F22F-4B34-B6C2-9F4455D98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3786194" y="2934774"/>
              <a:ext cx="443988" cy="443988"/>
            </a:xfrm>
            <a:prstGeom prst="rect">
              <a:avLst/>
            </a:prstGeom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1C33B22E-C0E1-4D16-B1BF-78C3AD5855E4}"/>
                </a:ext>
              </a:extLst>
            </p:cNvPr>
            <p:cNvSpPr txBox="1"/>
            <p:nvPr/>
          </p:nvSpPr>
          <p:spPr>
            <a:xfrm>
              <a:off x="2070646" y="3349453"/>
              <a:ext cx="867712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itens</a:t>
              </a:r>
              <a:endParaRPr lang="fr-FR" sz="9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1F26FD2-0EC8-4DF4-9A00-9368AEF58057}"/>
                </a:ext>
              </a:extLst>
            </p:cNvPr>
            <p:cNvSpPr txBox="1"/>
            <p:nvPr/>
          </p:nvSpPr>
          <p:spPr>
            <a:xfrm>
              <a:off x="3557486" y="3293515"/>
              <a:ext cx="944657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pagamento</a:t>
              </a:r>
              <a:endParaRPr lang="fr-FR" sz="90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5" name="Graphique 14" descr="Base de données">
              <a:extLst>
                <a:ext uri="{FF2B5EF4-FFF2-40B4-BE49-F238E27FC236}">
                  <a16:creationId xmlns:a16="http://schemas.microsoft.com/office/drawing/2014/main" id="{BDFEE12E-84F9-41D1-8AA6-F3AD142AD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2218757" y="3653961"/>
              <a:ext cx="443988" cy="443988"/>
            </a:xfrm>
            <a:prstGeom prst="rect">
              <a:avLst/>
            </a:prstGeom>
          </p:spPr>
        </p:pic>
        <p:pic>
          <p:nvPicPr>
            <p:cNvPr id="17" name="Graphique 16" descr="Base de données">
              <a:extLst>
                <a:ext uri="{FF2B5EF4-FFF2-40B4-BE49-F238E27FC236}">
                  <a16:creationId xmlns:a16="http://schemas.microsoft.com/office/drawing/2014/main" id="{11948632-A2D7-4098-AD99-D697AEA2F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3000980" y="4380687"/>
              <a:ext cx="443988" cy="443988"/>
            </a:xfrm>
            <a:prstGeom prst="rect">
              <a:avLst/>
            </a:prstGeom>
          </p:spPr>
        </p:pic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727E931F-4EF6-408C-88B3-0043026EA28C}"/>
                </a:ext>
              </a:extLst>
            </p:cNvPr>
            <p:cNvSpPr txBox="1"/>
            <p:nvPr/>
          </p:nvSpPr>
          <p:spPr>
            <a:xfrm>
              <a:off x="2872660" y="4734800"/>
              <a:ext cx="779420" cy="2500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atualização</a:t>
              </a:r>
              <a:endParaRPr lang="fr-FR" sz="8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9" name="Graphique 18" descr="Base de données">
              <a:extLst>
                <a:ext uri="{FF2B5EF4-FFF2-40B4-BE49-F238E27FC236}">
                  <a16:creationId xmlns:a16="http://schemas.microsoft.com/office/drawing/2014/main" id="{F33CB9B9-627A-4B07-919E-2031ACC45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xmlns="" r:embed="rId15"/>
                </a:ext>
              </a:extLst>
            </a:blip>
            <a:stretch>
              <a:fillRect/>
            </a:stretch>
          </p:blipFill>
          <p:spPr>
            <a:xfrm>
              <a:off x="3773912" y="4380687"/>
              <a:ext cx="443988" cy="443988"/>
            </a:xfrm>
            <a:prstGeom prst="rect">
              <a:avLst/>
            </a:prstGeom>
          </p:spPr>
        </p:pic>
        <p:pic>
          <p:nvPicPr>
            <p:cNvPr id="21" name="Graphique 20" descr="Base de données">
              <a:extLst>
                <a:ext uri="{FF2B5EF4-FFF2-40B4-BE49-F238E27FC236}">
                  <a16:creationId xmlns:a16="http://schemas.microsoft.com/office/drawing/2014/main" id="{29DD5D6B-2D33-4C4F-AA31-67F9BFF7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p:blipFill>
          <p:spPr>
            <a:xfrm>
              <a:off x="2232972" y="4380687"/>
              <a:ext cx="443988" cy="443988"/>
            </a:xfrm>
            <a:prstGeom prst="rect">
              <a:avLst/>
            </a:prstGeom>
          </p:spPr>
        </p:pic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D3A6E470-0454-420B-AFA8-9D294A2AA8A5}"/>
                </a:ext>
              </a:extLst>
            </p:cNvPr>
            <p:cNvSpPr txBox="1"/>
            <p:nvPr/>
          </p:nvSpPr>
          <p:spPr>
            <a:xfrm>
              <a:off x="2009989" y="4747670"/>
              <a:ext cx="970303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cliente</a:t>
              </a:r>
              <a:endParaRPr lang="fr-FR" sz="9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074B2A04-6F76-4171-8967-417735247601}"/>
                </a:ext>
              </a:extLst>
            </p:cNvPr>
            <p:cNvSpPr txBox="1"/>
            <p:nvPr/>
          </p:nvSpPr>
          <p:spPr>
            <a:xfrm>
              <a:off x="2938359" y="4026257"/>
              <a:ext cx="950186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vendedor</a:t>
              </a:r>
              <a:endParaRPr lang="fr-FR" sz="9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24" name="Graphique 23" descr="Base de données">
              <a:extLst>
                <a:ext uri="{FF2B5EF4-FFF2-40B4-BE49-F238E27FC236}">
                  <a16:creationId xmlns:a16="http://schemas.microsoft.com/office/drawing/2014/main" id="{FBC9BBFE-BE8B-4F90-9289-E5392176F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>
              <a:off x="3021134" y="3642355"/>
              <a:ext cx="443988" cy="443988"/>
            </a:xfrm>
            <a:prstGeom prst="rect">
              <a:avLst/>
            </a:prstGeom>
          </p:spPr>
        </p:pic>
      </p:grpSp>
      <p:sp>
        <p:nvSpPr>
          <p:cNvPr id="28" name="ZoneTexte 4">
            <a:extLst>
              <a:ext uri="{FF2B5EF4-FFF2-40B4-BE49-F238E27FC236}">
                <a16:creationId xmlns:a16="http://schemas.microsoft.com/office/drawing/2014/main" id="{8CF75138-A08F-424F-BB1E-304311B5ACE8}"/>
              </a:ext>
            </a:extLst>
          </p:cNvPr>
          <p:cNvSpPr txBox="1"/>
          <p:nvPr/>
        </p:nvSpPr>
        <p:spPr>
          <a:xfrm>
            <a:off x="3467501" y="579366"/>
            <a:ext cx="5197361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FR" sz="3600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Dados</a:t>
            </a:r>
            <a:endParaRPr lang="fr-FR" sz="36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9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808612" y="163749"/>
            <a:ext cx="1223623" cy="1259434"/>
          </a:xfrm>
          <a:prstGeom prst="rect">
            <a:avLst/>
          </a:prstGeom>
        </p:spPr>
      </p:pic>
      <p:grpSp>
        <p:nvGrpSpPr>
          <p:cNvPr id="31" name="Groupe 6">
            <a:extLst>
              <a:ext uri="{FF2B5EF4-FFF2-40B4-BE49-F238E27FC236}">
                <a16:creationId xmlns:a16="http://schemas.microsoft.com/office/drawing/2014/main" id="{FDFE3951-3445-43E2-95DF-8266B5327E01}"/>
              </a:ext>
            </a:extLst>
          </p:cNvPr>
          <p:cNvGrpSpPr/>
          <p:nvPr/>
        </p:nvGrpSpPr>
        <p:grpSpPr>
          <a:xfrm>
            <a:off x="964118" y="1466097"/>
            <a:ext cx="2344606" cy="2175733"/>
            <a:chOff x="1989056" y="2686862"/>
            <a:chExt cx="2533475" cy="2525086"/>
          </a:xfrm>
        </p:grpSpPr>
        <p:sp>
          <p:nvSpPr>
            <p:cNvPr id="32" name="Rectangle 7">
              <a:extLst>
                <a:ext uri="{FF2B5EF4-FFF2-40B4-BE49-F238E27FC236}">
                  <a16:creationId xmlns:a16="http://schemas.microsoft.com/office/drawing/2014/main" id="{92806A99-FB6D-4B45-B49B-05DB5D1CDFDC}"/>
                </a:ext>
              </a:extLst>
            </p:cNvPr>
            <p:cNvSpPr/>
            <p:nvPr/>
          </p:nvSpPr>
          <p:spPr>
            <a:xfrm>
              <a:off x="1989056" y="2686862"/>
              <a:ext cx="2533475" cy="2525086"/>
            </a:xfrm>
            <a:prstGeom prst="rect">
              <a:avLst/>
            </a:prstGeom>
            <a:solidFill>
              <a:srgbClr val="F9F9F9"/>
            </a:solidFill>
            <a:ln>
              <a:solidFill>
                <a:srgbClr val="F9F9F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33" name="Graphique 8" descr="Base de données">
              <a:extLst>
                <a:ext uri="{FF2B5EF4-FFF2-40B4-BE49-F238E27FC236}">
                  <a16:creationId xmlns:a16="http://schemas.microsoft.com/office/drawing/2014/main" id="{4C6CAAAA-D500-439D-B8BA-F19DDCB1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3007767" y="2941560"/>
              <a:ext cx="443988" cy="443988"/>
            </a:xfrm>
            <a:prstGeom prst="rect">
              <a:avLst/>
            </a:prstGeom>
          </p:spPr>
        </p:pic>
        <p:sp>
          <p:nvSpPr>
            <p:cNvPr id="34" name="ZoneTexte 9">
              <a:extLst>
                <a:ext uri="{FF2B5EF4-FFF2-40B4-BE49-F238E27FC236}">
                  <a16:creationId xmlns:a16="http://schemas.microsoft.com/office/drawing/2014/main" id="{7549EA72-72B4-4520-A046-B477D53118F7}"/>
                </a:ext>
              </a:extLst>
            </p:cNvPr>
            <p:cNvSpPr txBox="1"/>
            <p:nvPr/>
          </p:nvSpPr>
          <p:spPr>
            <a:xfrm>
              <a:off x="2925678" y="3320657"/>
              <a:ext cx="705491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CEPs</a:t>
              </a:r>
              <a:endParaRPr lang="fr-FR" sz="9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35" name="Graphique 10" descr="Base de données">
              <a:extLst>
                <a:ext uri="{FF2B5EF4-FFF2-40B4-BE49-F238E27FC236}">
                  <a16:creationId xmlns:a16="http://schemas.microsoft.com/office/drawing/2014/main" id="{A0605F7F-ECDC-4048-B94C-6D9C2646C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2212738" y="2941560"/>
              <a:ext cx="443988" cy="443988"/>
            </a:xfrm>
            <a:prstGeom prst="rect">
              <a:avLst/>
            </a:prstGeom>
          </p:spPr>
        </p:pic>
        <p:pic>
          <p:nvPicPr>
            <p:cNvPr id="36" name="Graphique 11" descr="Base de données">
              <a:extLst>
                <a:ext uri="{FF2B5EF4-FFF2-40B4-BE49-F238E27FC236}">
                  <a16:creationId xmlns:a16="http://schemas.microsoft.com/office/drawing/2014/main" id="{6B4CF869-F22F-4B34-B6C2-9F4455D98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3786194" y="2934774"/>
              <a:ext cx="443988" cy="443988"/>
            </a:xfrm>
            <a:prstGeom prst="rect">
              <a:avLst/>
            </a:prstGeom>
          </p:spPr>
        </p:pic>
        <p:sp>
          <p:nvSpPr>
            <p:cNvPr id="37" name="ZoneTexte 12">
              <a:extLst>
                <a:ext uri="{FF2B5EF4-FFF2-40B4-BE49-F238E27FC236}">
                  <a16:creationId xmlns:a16="http://schemas.microsoft.com/office/drawing/2014/main" id="{1C33B22E-C0E1-4D16-B1BF-78C3AD5855E4}"/>
                </a:ext>
              </a:extLst>
            </p:cNvPr>
            <p:cNvSpPr txBox="1"/>
            <p:nvPr/>
          </p:nvSpPr>
          <p:spPr>
            <a:xfrm>
              <a:off x="2070646" y="3349453"/>
              <a:ext cx="867712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PIB 2017</a:t>
              </a:r>
              <a:endParaRPr lang="fr-FR" sz="9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8" name="ZoneTexte 13">
              <a:extLst>
                <a:ext uri="{FF2B5EF4-FFF2-40B4-BE49-F238E27FC236}">
                  <a16:creationId xmlns:a16="http://schemas.microsoft.com/office/drawing/2014/main" id="{71F26FD2-0EC8-4DF4-9A00-9368AEF58057}"/>
                </a:ext>
              </a:extLst>
            </p:cNvPr>
            <p:cNvSpPr txBox="1"/>
            <p:nvPr/>
          </p:nvSpPr>
          <p:spPr>
            <a:xfrm>
              <a:off x="3557486" y="3293515"/>
              <a:ext cx="944657" cy="4286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Área municípios</a:t>
              </a:r>
              <a:endParaRPr lang="fr-FR" sz="90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43" name="Graphique 20" descr="Base de données">
              <a:extLst>
                <a:ext uri="{FF2B5EF4-FFF2-40B4-BE49-F238E27FC236}">
                  <a16:creationId xmlns:a16="http://schemas.microsoft.com/office/drawing/2014/main" id="{29DD5D6B-2D33-4C4F-AA31-67F9BFF7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p:blipFill>
          <p:spPr>
            <a:xfrm>
              <a:off x="2232972" y="4380687"/>
              <a:ext cx="443988" cy="443988"/>
            </a:xfrm>
            <a:prstGeom prst="rect">
              <a:avLst/>
            </a:prstGeom>
          </p:spPr>
        </p:pic>
        <p:sp>
          <p:nvSpPr>
            <p:cNvPr id="44" name="ZoneTexte 21">
              <a:extLst>
                <a:ext uri="{FF2B5EF4-FFF2-40B4-BE49-F238E27FC236}">
                  <a16:creationId xmlns:a16="http://schemas.microsoft.com/office/drawing/2014/main" id="{D3A6E470-0454-420B-AFA8-9D294A2AA8A5}"/>
                </a:ext>
              </a:extLst>
            </p:cNvPr>
            <p:cNvSpPr txBox="1"/>
            <p:nvPr/>
          </p:nvSpPr>
          <p:spPr>
            <a:xfrm>
              <a:off x="2009989" y="4747670"/>
              <a:ext cx="970303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Capitais</a:t>
              </a:r>
              <a:endParaRPr lang="fr-FR" sz="9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5" name="ZoneTexte 22">
              <a:extLst>
                <a:ext uri="{FF2B5EF4-FFF2-40B4-BE49-F238E27FC236}">
                  <a16:creationId xmlns:a16="http://schemas.microsoft.com/office/drawing/2014/main" id="{074B2A04-6F76-4171-8967-417735247601}"/>
                </a:ext>
              </a:extLst>
            </p:cNvPr>
            <p:cNvSpPr txBox="1"/>
            <p:nvPr/>
          </p:nvSpPr>
          <p:spPr>
            <a:xfrm>
              <a:off x="3328264" y="3722149"/>
              <a:ext cx="950186" cy="6786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Feriados Nacionais, Estaduais e Comemorativas</a:t>
              </a:r>
              <a:endParaRPr lang="fr-FR" sz="8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46" name="Graphique 23" descr="Base de données">
              <a:extLst>
                <a:ext uri="{FF2B5EF4-FFF2-40B4-BE49-F238E27FC236}">
                  <a16:creationId xmlns:a16="http://schemas.microsoft.com/office/drawing/2014/main" id="{FBC9BBFE-BE8B-4F90-9289-E5392176F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>
              <a:off x="3021134" y="3642355"/>
              <a:ext cx="443988" cy="443988"/>
            </a:xfrm>
            <a:prstGeom prst="rect">
              <a:avLst/>
            </a:prstGeom>
          </p:spPr>
        </p:pic>
      </p:grpSp>
      <p:sp>
        <p:nvSpPr>
          <p:cNvPr id="49" name="ZoneTexte 5">
            <a:extLst>
              <a:ext uri="{FF2B5EF4-FFF2-40B4-BE49-F238E27FC236}">
                <a16:creationId xmlns:a16="http://schemas.microsoft.com/office/drawing/2014/main" id="{0530E8C1-C633-4816-B62B-C07692FD5AD9}"/>
              </a:ext>
            </a:extLst>
          </p:cNvPr>
          <p:cNvSpPr txBox="1"/>
          <p:nvPr/>
        </p:nvSpPr>
        <p:spPr>
          <a:xfrm>
            <a:off x="3534608" y="4103769"/>
            <a:ext cx="8248422" cy="2708434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fr-FR" dirty="0" smtClean="0">
                <a:solidFill>
                  <a:srgbClr val="000000"/>
                </a:solidFill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arquivos com dados da Olist(Kaggle)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Itens=112650 registros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Pedidos=93441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Pagamentos=103886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Produtos=32951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Vendedores=3095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Clientes=99441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Avaliações=100000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Localizações=1000163</a:t>
            </a:r>
            <a:endParaRPr lang="fr-FR" sz="1100" dirty="0">
              <a:solidFill>
                <a:srgbClr val="000000"/>
              </a:solidFill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800" dirty="0"/>
          </a:p>
        </p:txBody>
      </p:sp>
      <p:sp>
        <p:nvSpPr>
          <p:cNvPr id="51" name="ZoneTexte 15">
            <a:extLst>
              <a:ext uri="{FF2B5EF4-FFF2-40B4-BE49-F238E27FC236}">
                <a16:creationId xmlns:a16="http://schemas.microsoft.com/office/drawing/2014/main" id="{C6FED295-E7E1-4D33-8E39-0D7B18CEC122}"/>
              </a:ext>
            </a:extLst>
          </p:cNvPr>
          <p:cNvSpPr txBox="1"/>
          <p:nvPr/>
        </p:nvSpPr>
        <p:spPr>
          <a:xfrm>
            <a:off x="1013384" y="5130640"/>
            <a:ext cx="8030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 smtClean="0">
                <a:ln w="0"/>
                <a:solidFill>
                  <a:srgbClr val="5BA96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produto</a:t>
            </a:r>
            <a:endParaRPr lang="fr-FR" sz="900" dirty="0">
              <a:ln w="0"/>
              <a:solidFill>
                <a:srgbClr val="5BA96F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2" name="ZoneTexte 19">
            <a:extLst>
              <a:ext uri="{FF2B5EF4-FFF2-40B4-BE49-F238E27FC236}">
                <a16:creationId xmlns:a16="http://schemas.microsoft.com/office/drawing/2014/main" id="{521C535C-04FA-4422-AC61-CD96DC89CFD2}"/>
              </a:ext>
            </a:extLst>
          </p:cNvPr>
          <p:cNvSpPr txBox="1"/>
          <p:nvPr/>
        </p:nvSpPr>
        <p:spPr>
          <a:xfrm>
            <a:off x="2302578" y="5777936"/>
            <a:ext cx="1099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Geolocalização</a:t>
            </a:r>
            <a:endParaRPr lang="fr-FR" sz="1100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5" name="ZoneTexte 5">
            <a:extLst>
              <a:ext uri="{FF2B5EF4-FFF2-40B4-BE49-F238E27FC236}">
                <a16:creationId xmlns:a16="http://schemas.microsoft.com/office/drawing/2014/main" id="{0530E8C1-C633-4816-B62B-C07692FD5AD9}"/>
              </a:ext>
            </a:extLst>
          </p:cNvPr>
          <p:cNvSpPr txBox="1"/>
          <p:nvPr/>
        </p:nvSpPr>
        <p:spPr>
          <a:xfrm>
            <a:off x="3534608" y="1469331"/>
            <a:ext cx="8248422" cy="2108269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PIB 2017 IBGE=5570 registros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Área municípios IBGE=5572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CEPs terminaldainformacao=6015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Capitais wikipedia=27 </a:t>
            </a:r>
          </a:p>
          <a:p>
            <a:r>
              <a:rPr lang="fr-FR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Calibri" panose="020F0502020204030204" pitchFamily="34" charset="0"/>
                <a:cs typeface="Times New Roman" panose="02020603050405020304" pitchFamily="18" charset="0"/>
              </a:rPr>
              <a:t>Feriados nacionais,estaduais e comemorativas calendario2017brasil=737</a:t>
            </a:r>
          </a:p>
          <a:p>
            <a:endParaRPr lang="fr-FR" sz="11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1100" b="1" dirty="0" smtClean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1100" dirty="0">
              <a:solidFill>
                <a:srgbClr val="000000"/>
              </a:solidFill>
              <a:latin typeface="Open Sans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800" dirty="0"/>
          </a:p>
        </p:txBody>
      </p:sp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7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104"/>
    </mc:Choice>
    <mc:Fallback xmlns="">
      <p:transition spd="slow" advTm="107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0E0AA9A-2C60-44A6-9754-4DC84DC13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28266"/>
            <a:ext cx="379725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4625A4-07BA-463B-A1D6-7D2CDC0D50B1}"/>
              </a:ext>
            </a:extLst>
          </p:cNvPr>
          <p:cNvSpPr/>
          <p:nvPr/>
        </p:nvSpPr>
        <p:spPr>
          <a:xfrm>
            <a:off x="810377" y="120498"/>
            <a:ext cx="2998226" cy="442452"/>
          </a:xfrm>
          <a:prstGeom prst="rect">
            <a:avLst/>
          </a:prstGeom>
          <a:solidFill>
            <a:srgbClr val="F9F9F9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58B2A61-4049-4256-AE19-BCEC552FAE84}"/>
              </a:ext>
            </a:extLst>
          </p:cNvPr>
          <p:cNvSpPr txBox="1"/>
          <p:nvPr/>
        </p:nvSpPr>
        <p:spPr>
          <a:xfrm>
            <a:off x="935619" y="101285"/>
            <a:ext cx="3057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Geral</a:t>
            </a:r>
            <a:endParaRPr lang="fr-FR" sz="24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13CEB55E-85B3-4A9E-93BD-5AF2C15FA412}"/>
              </a:ext>
            </a:extLst>
          </p:cNvPr>
          <p:cNvSpPr txBox="1"/>
          <p:nvPr/>
        </p:nvSpPr>
        <p:spPr>
          <a:xfrm>
            <a:off x="1310798" y="704406"/>
            <a:ext cx="1886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9F9F9"/>
                </a:highlight>
              </a:rPr>
              <a:t>Dados Brutos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9F9F9"/>
              </a:highlight>
            </a:endParaRPr>
          </a:p>
        </p:txBody>
      </p:sp>
      <p:sp>
        <p:nvSpPr>
          <p:cNvPr id="62" name="Flèche : droite 61">
            <a:extLst>
              <a:ext uri="{FF2B5EF4-FFF2-40B4-BE49-F238E27FC236}">
                <a16:creationId xmlns:a16="http://schemas.microsoft.com/office/drawing/2014/main" id="{A48CF3AB-6C18-4F9F-B059-4CAC0F7EC195}"/>
              </a:ext>
            </a:extLst>
          </p:cNvPr>
          <p:cNvSpPr/>
          <p:nvPr/>
        </p:nvSpPr>
        <p:spPr>
          <a:xfrm>
            <a:off x="4594117" y="1834133"/>
            <a:ext cx="375071" cy="187474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FC98B8A3-74DD-4981-9DD5-C0CB88D7C3BD}"/>
              </a:ext>
            </a:extLst>
          </p:cNvPr>
          <p:cNvGrpSpPr/>
          <p:nvPr/>
        </p:nvGrpSpPr>
        <p:grpSpPr>
          <a:xfrm>
            <a:off x="6074031" y="2643321"/>
            <a:ext cx="619264" cy="1884275"/>
            <a:chOff x="4867834" y="2575416"/>
            <a:chExt cx="533798" cy="1472691"/>
          </a:xfrm>
        </p:grpSpPr>
        <p:grpSp>
          <p:nvGrpSpPr>
            <p:cNvPr id="68" name="Graphique 66" descr="Base de données">
              <a:extLst>
                <a:ext uri="{FF2B5EF4-FFF2-40B4-BE49-F238E27FC236}">
                  <a16:creationId xmlns:a16="http://schemas.microsoft.com/office/drawing/2014/main" id="{AD043E7B-65F0-41BF-AF25-3026123E0DE1}"/>
                </a:ext>
              </a:extLst>
            </p:cNvPr>
            <p:cNvGrpSpPr/>
            <p:nvPr/>
          </p:nvGrpSpPr>
          <p:grpSpPr>
            <a:xfrm>
              <a:off x="4868232" y="2575416"/>
              <a:ext cx="533400" cy="723900"/>
              <a:chOff x="4868232" y="2575416"/>
              <a:chExt cx="533400" cy="723900"/>
            </a:xfrm>
            <a:solidFill>
              <a:srgbClr val="000000"/>
            </a:solidFill>
          </p:grpSpPr>
          <p:sp>
            <p:nvSpPr>
              <p:cNvPr id="69" name="Forme libre : forme 68">
                <a:extLst>
                  <a:ext uri="{FF2B5EF4-FFF2-40B4-BE49-F238E27FC236}">
                    <a16:creationId xmlns:a16="http://schemas.microsoft.com/office/drawing/2014/main" id="{BF03F152-E986-4881-9150-141E9F8D91F5}"/>
                  </a:ext>
                </a:extLst>
              </p:cNvPr>
              <p:cNvSpPr/>
              <p:nvPr/>
            </p:nvSpPr>
            <p:spPr>
              <a:xfrm>
                <a:off x="4868232" y="2575416"/>
                <a:ext cx="533400" cy="152400"/>
              </a:xfrm>
              <a:custGeom>
                <a:avLst/>
                <a:gdLst>
                  <a:gd name="connsiteX0" fmla="*/ 533400 w 533400"/>
                  <a:gd name="connsiteY0" fmla="*/ 76200 h 152400"/>
                  <a:gd name="connsiteX1" fmla="*/ 266700 w 533400"/>
                  <a:gd name="connsiteY1" fmla="*/ 152400 h 152400"/>
                  <a:gd name="connsiteX2" fmla="*/ 0 w 533400"/>
                  <a:gd name="connsiteY2" fmla="*/ 76200 h 152400"/>
                  <a:gd name="connsiteX3" fmla="*/ 266700 w 533400"/>
                  <a:gd name="connsiteY3" fmla="*/ 0 h 152400"/>
                  <a:gd name="connsiteX4" fmla="*/ 533400 w 533400"/>
                  <a:gd name="connsiteY4" fmla="*/ 762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152400">
                    <a:moveTo>
                      <a:pt x="533400" y="76200"/>
                    </a:moveTo>
                    <a:cubicBezTo>
                      <a:pt x="533400" y="118284"/>
                      <a:pt x="413994" y="152400"/>
                      <a:pt x="266700" y="152400"/>
                    </a:cubicBezTo>
                    <a:cubicBezTo>
                      <a:pt x="119406" y="152400"/>
                      <a:pt x="0" y="118284"/>
                      <a:pt x="0" y="76200"/>
                    </a:cubicBezTo>
                    <a:cubicBezTo>
                      <a:pt x="0" y="34116"/>
                      <a:pt x="119406" y="0"/>
                      <a:pt x="266700" y="0"/>
                    </a:cubicBezTo>
                    <a:cubicBezTo>
                      <a:pt x="413994" y="0"/>
                      <a:pt x="533400" y="34116"/>
                      <a:pt x="533400" y="7620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dirty="0"/>
              </a:p>
            </p:txBody>
          </p:sp>
          <p:sp>
            <p:nvSpPr>
              <p:cNvPr id="70" name="Forme libre : forme 69">
                <a:extLst>
                  <a:ext uri="{FF2B5EF4-FFF2-40B4-BE49-F238E27FC236}">
                    <a16:creationId xmlns:a16="http://schemas.microsoft.com/office/drawing/2014/main" id="{2ED53755-99F7-45F1-85D1-0C991AA02FE8}"/>
                  </a:ext>
                </a:extLst>
              </p:cNvPr>
              <p:cNvSpPr/>
              <p:nvPr/>
            </p:nvSpPr>
            <p:spPr>
              <a:xfrm>
                <a:off x="4868232" y="2689716"/>
                <a:ext cx="533400" cy="228600"/>
              </a:xfrm>
              <a:custGeom>
                <a:avLst/>
                <a:gdLst>
                  <a:gd name="connsiteX0" fmla="*/ 457200 w 533400"/>
                  <a:gd name="connsiteY0" fmla="*/ 152400 h 228600"/>
                  <a:gd name="connsiteX1" fmla="*/ 438150 w 533400"/>
                  <a:gd name="connsiteY1" fmla="*/ 133350 h 228600"/>
                  <a:gd name="connsiteX2" fmla="*/ 457200 w 533400"/>
                  <a:gd name="connsiteY2" fmla="*/ 114300 h 228600"/>
                  <a:gd name="connsiteX3" fmla="*/ 476250 w 533400"/>
                  <a:gd name="connsiteY3" fmla="*/ 133350 h 228600"/>
                  <a:gd name="connsiteX4" fmla="*/ 457200 w 533400"/>
                  <a:gd name="connsiteY4" fmla="*/ 152400 h 228600"/>
                  <a:gd name="connsiteX5" fmla="*/ 266700 w 533400"/>
                  <a:gd name="connsiteY5" fmla="*/ 76200 h 228600"/>
                  <a:gd name="connsiteX6" fmla="*/ 0 w 533400"/>
                  <a:gd name="connsiteY6" fmla="*/ 0 h 228600"/>
                  <a:gd name="connsiteX7" fmla="*/ 0 w 533400"/>
                  <a:gd name="connsiteY7" fmla="*/ 152400 h 228600"/>
                  <a:gd name="connsiteX8" fmla="*/ 266700 w 533400"/>
                  <a:gd name="connsiteY8" fmla="*/ 228600 h 228600"/>
                  <a:gd name="connsiteX9" fmla="*/ 533400 w 533400"/>
                  <a:gd name="connsiteY9" fmla="*/ 152400 h 228600"/>
                  <a:gd name="connsiteX10" fmla="*/ 533400 w 533400"/>
                  <a:gd name="connsiteY10" fmla="*/ 0 h 228600"/>
                  <a:gd name="connsiteX11" fmla="*/ 266700 w 533400"/>
                  <a:gd name="connsiteY11" fmla="*/ 762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33400" h="228600">
                    <a:moveTo>
                      <a:pt x="457200" y="152400"/>
                    </a:moveTo>
                    <a:cubicBezTo>
                      <a:pt x="445770" y="152400"/>
                      <a:pt x="438150" y="144780"/>
                      <a:pt x="438150" y="133350"/>
                    </a:cubicBezTo>
                    <a:cubicBezTo>
                      <a:pt x="438150" y="121920"/>
                      <a:pt x="445770" y="114300"/>
                      <a:pt x="457200" y="114300"/>
                    </a:cubicBezTo>
                    <a:cubicBezTo>
                      <a:pt x="468630" y="114300"/>
                      <a:pt x="476250" y="121920"/>
                      <a:pt x="476250" y="133350"/>
                    </a:cubicBezTo>
                    <a:cubicBezTo>
                      <a:pt x="476250" y="144780"/>
                      <a:pt x="468630" y="152400"/>
                      <a:pt x="457200" y="152400"/>
                    </a:cubicBezTo>
                    <a:close/>
                    <a:moveTo>
                      <a:pt x="266700" y="76200"/>
                    </a:moveTo>
                    <a:cubicBezTo>
                      <a:pt x="120015" y="76200"/>
                      <a:pt x="0" y="41910"/>
                      <a:pt x="0" y="0"/>
                    </a:cubicBezTo>
                    <a:lnTo>
                      <a:pt x="0" y="152400"/>
                    </a:lnTo>
                    <a:cubicBezTo>
                      <a:pt x="0" y="194310"/>
                      <a:pt x="120015" y="228600"/>
                      <a:pt x="266700" y="228600"/>
                    </a:cubicBezTo>
                    <a:cubicBezTo>
                      <a:pt x="413385" y="228600"/>
                      <a:pt x="533400" y="194310"/>
                      <a:pt x="533400" y="152400"/>
                    </a:cubicBezTo>
                    <a:lnTo>
                      <a:pt x="533400" y="0"/>
                    </a:lnTo>
                    <a:cubicBezTo>
                      <a:pt x="533400" y="41910"/>
                      <a:pt x="413385" y="76200"/>
                      <a:pt x="266700" y="7620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1" name="Forme libre : forme 70">
                <a:extLst>
                  <a:ext uri="{FF2B5EF4-FFF2-40B4-BE49-F238E27FC236}">
                    <a16:creationId xmlns:a16="http://schemas.microsoft.com/office/drawing/2014/main" id="{F2861A59-8FF6-4820-9C70-82753A01B6BD}"/>
                  </a:ext>
                </a:extLst>
              </p:cNvPr>
              <p:cNvSpPr/>
              <p:nvPr/>
            </p:nvSpPr>
            <p:spPr>
              <a:xfrm>
                <a:off x="4868232" y="2880216"/>
                <a:ext cx="533400" cy="228600"/>
              </a:xfrm>
              <a:custGeom>
                <a:avLst/>
                <a:gdLst>
                  <a:gd name="connsiteX0" fmla="*/ 457200 w 533400"/>
                  <a:gd name="connsiteY0" fmla="*/ 152400 h 228600"/>
                  <a:gd name="connsiteX1" fmla="*/ 438150 w 533400"/>
                  <a:gd name="connsiteY1" fmla="*/ 133350 h 228600"/>
                  <a:gd name="connsiteX2" fmla="*/ 457200 w 533400"/>
                  <a:gd name="connsiteY2" fmla="*/ 114300 h 228600"/>
                  <a:gd name="connsiteX3" fmla="*/ 476250 w 533400"/>
                  <a:gd name="connsiteY3" fmla="*/ 133350 h 228600"/>
                  <a:gd name="connsiteX4" fmla="*/ 457200 w 533400"/>
                  <a:gd name="connsiteY4" fmla="*/ 152400 h 228600"/>
                  <a:gd name="connsiteX5" fmla="*/ 266700 w 533400"/>
                  <a:gd name="connsiteY5" fmla="*/ 76200 h 228600"/>
                  <a:gd name="connsiteX6" fmla="*/ 0 w 533400"/>
                  <a:gd name="connsiteY6" fmla="*/ 0 h 228600"/>
                  <a:gd name="connsiteX7" fmla="*/ 0 w 533400"/>
                  <a:gd name="connsiteY7" fmla="*/ 152400 h 228600"/>
                  <a:gd name="connsiteX8" fmla="*/ 266700 w 533400"/>
                  <a:gd name="connsiteY8" fmla="*/ 228600 h 228600"/>
                  <a:gd name="connsiteX9" fmla="*/ 533400 w 533400"/>
                  <a:gd name="connsiteY9" fmla="*/ 152400 h 228600"/>
                  <a:gd name="connsiteX10" fmla="*/ 533400 w 533400"/>
                  <a:gd name="connsiteY10" fmla="*/ 0 h 228600"/>
                  <a:gd name="connsiteX11" fmla="*/ 266700 w 533400"/>
                  <a:gd name="connsiteY11" fmla="*/ 762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33400" h="228600">
                    <a:moveTo>
                      <a:pt x="457200" y="152400"/>
                    </a:moveTo>
                    <a:cubicBezTo>
                      <a:pt x="445770" y="152400"/>
                      <a:pt x="438150" y="144780"/>
                      <a:pt x="438150" y="133350"/>
                    </a:cubicBezTo>
                    <a:cubicBezTo>
                      <a:pt x="438150" y="121920"/>
                      <a:pt x="445770" y="114300"/>
                      <a:pt x="457200" y="114300"/>
                    </a:cubicBezTo>
                    <a:cubicBezTo>
                      <a:pt x="468630" y="114300"/>
                      <a:pt x="476250" y="121920"/>
                      <a:pt x="476250" y="133350"/>
                    </a:cubicBezTo>
                    <a:cubicBezTo>
                      <a:pt x="476250" y="144780"/>
                      <a:pt x="468630" y="152400"/>
                      <a:pt x="457200" y="152400"/>
                    </a:cubicBezTo>
                    <a:close/>
                    <a:moveTo>
                      <a:pt x="266700" y="76200"/>
                    </a:moveTo>
                    <a:cubicBezTo>
                      <a:pt x="120015" y="76200"/>
                      <a:pt x="0" y="41910"/>
                      <a:pt x="0" y="0"/>
                    </a:cubicBezTo>
                    <a:lnTo>
                      <a:pt x="0" y="152400"/>
                    </a:lnTo>
                    <a:cubicBezTo>
                      <a:pt x="0" y="194310"/>
                      <a:pt x="120015" y="228600"/>
                      <a:pt x="266700" y="228600"/>
                    </a:cubicBezTo>
                    <a:cubicBezTo>
                      <a:pt x="413385" y="228600"/>
                      <a:pt x="533400" y="194310"/>
                      <a:pt x="533400" y="152400"/>
                    </a:cubicBezTo>
                    <a:lnTo>
                      <a:pt x="533400" y="0"/>
                    </a:lnTo>
                    <a:cubicBezTo>
                      <a:pt x="533400" y="41910"/>
                      <a:pt x="413385" y="76200"/>
                      <a:pt x="266700" y="7620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2" name="Forme libre : forme 71">
                <a:extLst>
                  <a:ext uri="{FF2B5EF4-FFF2-40B4-BE49-F238E27FC236}">
                    <a16:creationId xmlns:a16="http://schemas.microsoft.com/office/drawing/2014/main" id="{54ED88BE-F235-4F2F-A13F-4DBEB414A369}"/>
                  </a:ext>
                </a:extLst>
              </p:cNvPr>
              <p:cNvSpPr/>
              <p:nvPr/>
            </p:nvSpPr>
            <p:spPr>
              <a:xfrm>
                <a:off x="4868232" y="3070716"/>
                <a:ext cx="533400" cy="228600"/>
              </a:xfrm>
              <a:custGeom>
                <a:avLst/>
                <a:gdLst>
                  <a:gd name="connsiteX0" fmla="*/ 457200 w 533400"/>
                  <a:gd name="connsiteY0" fmla="*/ 152400 h 228600"/>
                  <a:gd name="connsiteX1" fmla="*/ 438150 w 533400"/>
                  <a:gd name="connsiteY1" fmla="*/ 133350 h 228600"/>
                  <a:gd name="connsiteX2" fmla="*/ 457200 w 533400"/>
                  <a:gd name="connsiteY2" fmla="*/ 114300 h 228600"/>
                  <a:gd name="connsiteX3" fmla="*/ 476250 w 533400"/>
                  <a:gd name="connsiteY3" fmla="*/ 133350 h 228600"/>
                  <a:gd name="connsiteX4" fmla="*/ 457200 w 533400"/>
                  <a:gd name="connsiteY4" fmla="*/ 152400 h 228600"/>
                  <a:gd name="connsiteX5" fmla="*/ 266700 w 533400"/>
                  <a:gd name="connsiteY5" fmla="*/ 76200 h 228600"/>
                  <a:gd name="connsiteX6" fmla="*/ 0 w 533400"/>
                  <a:gd name="connsiteY6" fmla="*/ 0 h 228600"/>
                  <a:gd name="connsiteX7" fmla="*/ 0 w 533400"/>
                  <a:gd name="connsiteY7" fmla="*/ 152400 h 228600"/>
                  <a:gd name="connsiteX8" fmla="*/ 266700 w 533400"/>
                  <a:gd name="connsiteY8" fmla="*/ 228600 h 228600"/>
                  <a:gd name="connsiteX9" fmla="*/ 533400 w 533400"/>
                  <a:gd name="connsiteY9" fmla="*/ 152400 h 228600"/>
                  <a:gd name="connsiteX10" fmla="*/ 533400 w 533400"/>
                  <a:gd name="connsiteY10" fmla="*/ 0 h 228600"/>
                  <a:gd name="connsiteX11" fmla="*/ 266700 w 533400"/>
                  <a:gd name="connsiteY11" fmla="*/ 7620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33400" h="228600">
                    <a:moveTo>
                      <a:pt x="457200" y="152400"/>
                    </a:moveTo>
                    <a:cubicBezTo>
                      <a:pt x="445770" y="152400"/>
                      <a:pt x="438150" y="144780"/>
                      <a:pt x="438150" y="133350"/>
                    </a:cubicBezTo>
                    <a:cubicBezTo>
                      <a:pt x="438150" y="121920"/>
                      <a:pt x="445770" y="114300"/>
                      <a:pt x="457200" y="114300"/>
                    </a:cubicBezTo>
                    <a:cubicBezTo>
                      <a:pt x="468630" y="114300"/>
                      <a:pt x="476250" y="121920"/>
                      <a:pt x="476250" y="133350"/>
                    </a:cubicBezTo>
                    <a:cubicBezTo>
                      <a:pt x="476250" y="144780"/>
                      <a:pt x="468630" y="152400"/>
                      <a:pt x="457200" y="152400"/>
                    </a:cubicBezTo>
                    <a:close/>
                    <a:moveTo>
                      <a:pt x="266700" y="76200"/>
                    </a:moveTo>
                    <a:cubicBezTo>
                      <a:pt x="120015" y="76200"/>
                      <a:pt x="0" y="41910"/>
                      <a:pt x="0" y="0"/>
                    </a:cubicBezTo>
                    <a:lnTo>
                      <a:pt x="0" y="152400"/>
                    </a:lnTo>
                    <a:cubicBezTo>
                      <a:pt x="0" y="194310"/>
                      <a:pt x="120015" y="228600"/>
                      <a:pt x="266700" y="228600"/>
                    </a:cubicBezTo>
                    <a:cubicBezTo>
                      <a:pt x="413385" y="228600"/>
                      <a:pt x="533400" y="194310"/>
                      <a:pt x="533400" y="152400"/>
                    </a:cubicBezTo>
                    <a:lnTo>
                      <a:pt x="533400" y="0"/>
                    </a:lnTo>
                    <a:cubicBezTo>
                      <a:pt x="533400" y="41910"/>
                      <a:pt x="413385" y="76200"/>
                      <a:pt x="266700" y="7620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73" name="Forme libre : forme 72">
              <a:extLst>
                <a:ext uri="{FF2B5EF4-FFF2-40B4-BE49-F238E27FC236}">
                  <a16:creationId xmlns:a16="http://schemas.microsoft.com/office/drawing/2014/main" id="{6FF170E1-1CBB-49A8-8BFD-47D699F875BE}"/>
                </a:ext>
              </a:extLst>
            </p:cNvPr>
            <p:cNvSpPr/>
            <p:nvPr/>
          </p:nvSpPr>
          <p:spPr>
            <a:xfrm>
              <a:off x="4867834" y="3261216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solidFill>
              <a:srgbClr val="5BA96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D6317259-768A-45FF-B539-95ADCA199BCA}"/>
                </a:ext>
              </a:extLst>
            </p:cNvPr>
            <p:cNvSpPr/>
            <p:nvPr/>
          </p:nvSpPr>
          <p:spPr>
            <a:xfrm>
              <a:off x="4867834" y="3451716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/>
            </a:p>
          </p:txBody>
        </p:sp>
        <p:sp>
          <p:nvSpPr>
            <p:cNvPr id="75" name="Forme libre : forme 74">
              <a:extLst>
                <a:ext uri="{FF2B5EF4-FFF2-40B4-BE49-F238E27FC236}">
                  <a16:creationId xmlns:a16="http://schemas.microsoft.com/office/drawing/2014/main" id="{1CC59125-CC20-4469-B06F-440E8CFCAE66}"/>
                </a:ext>
              </a:extLst>
            </p:cNvPr>
            <p:cNvSpPr/>
            <p:nvPr/>
          </p:nvSpPr>
          <p:spPr>
            <a:xfrm>
              <a:off x="4867834" y="3642216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6" name="Forme libre : forme 75">
              <a:extLst>
                <a:ext uri="{FF2B5EF4-FFF2-40B4-BE49-F238E27FC236}">
                  <a16:creationId xmlns:a16="http://schemas.microsoft.com/office/drawing/2014/main" id="{F6316D73-40E5-4B15-951F-75B9ADCFF063}"/>
                </a:ext>
              </a:extLst>
            </p:cNvPr>
            <p:cNvSpPr/>
            <p:nvPr/>
          </p:nvSpPr>
          <p:spPr>
            <a:xfrm>
              <a:off x="4867834" y="3819507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80" name="ZoneTexte 79">
            <a:extLst>
              <a:ext uri="{FF2B5EF4-FFF2-40B4-BE49-F238E27FC236}">
                <a16:creationId xmlns:a16="http://schemas.microsoft.com/office/drawing/2014/main" id="{4B3FDA3F-7A64-4A57-A003-70022BC42B2E}"/>
              </a:ext>
            </a:extLst>
          </p:cNvPr>
          <p:cNvSpPr txBox="1"/>
          <p:nvPr/>
        </p:nvSpPr>
        <p:spPr>
          <a:xfrm>
            <a:off x="3993161" y="1129699"/>
            <a:ext cx="2645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9F9F9"/>
                </a:highlight>
              </a:rPr>
              <a:t>Dados preparados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9F9F9"/>
              </a:highlight>
            </a:endParaRP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09A533D4-86B0-4F7F-A73E-8F5B1FE4212C}"/>
              </a:ext>
            </a:extLst>
          </p:cNvPr>
          <p:cNvSpPr txBox="1"/>
          <p:nvPr/>
        </p:nvSpPr>
        <p:spPr>
          <a:xfrm>
            <a:off x="6856629" y="814840"/>
            <a:ext cx="2271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9F9F9"/>
                </a:highlight>
              </a:rPr>
              <a:t>Métodos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9F9F9"/>
              </a:highlight>
            </a:endParaRPr>
          </a:p>
        </p:txBody>
      </p:sp>
      <p:pic>
        <p:nvPicPr>
          <p:cNvPr id="19458" name="Picture 2" descr="Mathematics behind K-Mean Clustering algorithm - Muthukrishnan">
            <a:extLst>
              <a:ext uri="{FF2B5EF4-FFF2-40B4-BE49-F238E27FC236}">
                <a16:creationId xmlns:a16="http://schemas.microsoft.com/office/drawing/2014/main" id="{0DBB46C9-08C1-4FFE-9AC9-1C9C09220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926" y="3225706"/>
            <a:ext cx="1738312" cy="118586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ZoneTexte 87">
            <a:extLst>
              <a:ext uri="{FF2B5EF4-FFF2-40B4-BE49-F238E27FC236}">
                <a16:creationId xmlns:a16="http://schemas.microsoft.com/office/drawing/2014/main" id="{EF302646-9FFB-47E5-8D6C-AC40B8816B0D}"/>
              </a:ext>
            </a:extLst>
          </p:cNvPr>
          <p:cNvSpPr txBox="1"/>
          <p:nvPr/>
        </p:nvSpPr>
        <p:spPr>
          <a:xfrm>
            <a:off x="3534008" y="2586081"/>
            <a:ext cx="121655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Transformação </a:t>
            </a:r>
          </a:p>
          <a:p>
            <a:pPr algn="ctr"/>
            <a:endParaRPr lang="fr-FR" sz="1000" dirty="0" smtClean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fr-FR" sz="1000" dirty="0" smtClean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MinMaxScaler</a:t>
            </a: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RobustScaler</a:t>
            </a: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PowerTransformer </a:t>
            </a:r>
            <a:endParaRPr lang="fr-FR" sz="10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Accolade ouvrante 2">
            <a:extLst>
              <a:ext uri="{FF2B5EF4-FFF2-40B4-BE49-F238E27FC236}">
                <a16:creationId xmlns:a16="http://schemas.microsoft.com/office/drawing/2014/main" id="{DF9142BC-8C2D-4E57-9FED-FCB0F5F53185}"/>
              </a:ext>
            </a:extLst>
          </p:cNvPr>
          <p:cNvSpPr/>
          <p:nvPr/>
        </p:nvSpPr>
        <p:spPr>
          <a:xfrm>
            <a:off x="6862306" y="829338"/>
            <a:ext cx="221654" cy="4346670"/>
          </a:xfrm>
          <a:prstGeom prst="leftBrace">
            <a:avLst>
              <a:gd name="adj1" fmla="val 8333"/>
              <a:gd name="adj2" fmla="val 60036"/>
            </a:avLst>
          </a:prstGeom>
          <a:ln w="3810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Accolade ouvrante 94">
            <a:extLst>
              <a:ext uri="{FF2B5EF4-FFF2-40B4-BE49-F238E27FC236}">
                <a16:creationId xmlns:a16="http://schemas.microsoft.com/office/drawing/2014/main" id="{1A23845B-24ED-47BF-B12B-49156606960D}"/>
              </a:ext>
            </a:extLst>
          </p:cNvPr>
          <p:cNvSpPr/>
          <p:nvPr/>
        </p:nvSpPr>
        <p:spPr>
          <a:xfrm rot="10800000">
            <a:off x="8936428" y="829338"/>
            <a:ext cx="217759" cy="4346670"/>
          </a:xfrm>
          <a:prstGeom prst="leftBrace">
            <a:avLst>
              <a:gd name="adj1" fmla="val 8333"/>
              <a:gd name="adj2" fmla="val 39771"/>
            </a:avLst>
          </a:prstGeom>
          <a:ln w="3810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54A9457D-7B27-496D-A2F4-991EE16C2E73}"/>
              </a:ext>
            </a:extLst>
          </p:cNvPr>
          <p:cNvSpPr/>
          <p:nvPr/>
        </p:nvSpPr>
        <p:spPr>
          <a:xfrm>
            <a:off x="6266896" y="1792895"/>
            <a:ext cx="432000" cy="43049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ZoneTexte 96">
            <a:extLst>
              <a:ext uri="{FF2B5EF4-FFF2-40B4-BE49-F238E27FC236}">
                <a16:creationId xmlns:a16="http://schemas.microsoft.com/office/drawing/2014/main" id="{3CF86686-B90A-4363-A914-07103923CE1F}"/>
              </a:ext>
            </a:extLst>
          </p:cNvPr>
          <p:cNvSpPr txBox="1"/>
          <p:nvPr/>
        </p:nvSpPr>
        <p:spPr>
          <a:xfrm>
            <a:off x="4159609" y="2146460"/>
            <a:ext cx="457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fr-FR" b="1" dirty="0"/>
          </a:p>
        </p:txBody>
      </p:sp>
      <p:sp>
        <p:nvSpPr>
          <p:cNvPr id="98" name="ZoneTexte 97">
            <a:extLst>
              <a:ext uri="{FF2B5EF4-FFF2-40B4-BE49-F238E27FC236}">
                <a16:creationId xmlns:a16="http://schemas.microsoft.com/office/drawing/2014/main" id="{87772C55-5D45-43F4-A35E-FD7D260F325A}"/>
              </a:ext>
            </a:extLst>
          </p:cNvPr>
          <p:cNvSpPr txBox="1"/>
          <p:nvPr/>
        </p:nvSpPr>
        <p:spPr>
          <a:xfrm>
            <a:off x="5255417" y="2151426"/>
            <a:ext cx="457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fr-FR" b="1" dirty="0"/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D199AF04-F8F3-4A40-9FA8-BEF985670F3F}"/>
              </a:ext>
            </a:extLst>
          </p:cNvPr>
          <p:cNvSpPr txBox="1"/>
          <p:nvPr/>
        </p:nvSpPr>
        <p:spPr>
          <a:xfrm>
            <a:off x="1124546" y="6053758"/>
            <a:ext cx="24476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(114 Features)</a:t>
            </a:r>
            <a:endParaRPr lang="fr-FR" sz="1400" dirty="0"/>
          </a:p>
        </p:txBody>
      </p:sp>
      <p:pic>
        <p:nvPicPr>
          <p:cNvPr id="90" name="Picture 14" descr="Logo&#10;&#10;Description automatically generated">
            <a:extLst>
              <a:ext uri="{FF2B5EF4-FFF2-40B4-BE49-F238E27FC236}">
                <a16:creationId xmlns:a16="http://schemas.microsoft.com/office/drawing/2014/main" id="{503794EF-BD3E-40E7-9D36-FC0C88A94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8612" y="163749"/>
            <a:ext cx="1223623" cy="1259434"/>
          </a:xfrm>
          <a:prstGeom prst="rect">
            <a:avLst/>
          </a:prstGeom>
        </p:spPr>
      </p:pic>
      <p:grpSp>
        <p:nvGrpSpPr>
          <p:cNvPr id="99" name="Groupe 6">
            <a:extLst>
              <a:ext uri="{FF2B5EF4-FFF2-40B4-BE49-F238E27FC236}">
                <a16:creationId xmlns:a16="http://schemas.microsoft.com/office/drawing/2014/main" id="{FDFE3951-3445-43E2-95DF-8266B5327E01}"/>
              </a:ext>
            </a:extLst>
          </p:cNvPr>
          <p:cNvGrpSpPr/>
          <p:nvPr/>
        </p:nvGrpSpPr>
        <p:grpSpPr>
          <a:xfrm>
            <a:off x="1062533" y="1477063"/>
            <a:ext cx="2349829" cy="2175733"/>
            <a:chOff x="1963024" y="2718033"/>
            <a:chExt cx="2539119" cy="2525086"/>
          </a:xfrm>
        </p:grpSpPr>
        <p:sp>
          <p:nvSpPr>
            <p:cNvPr id="100" name="Rectangle 7">
              <a:extLst>
                <a:ext uri="{FF2B5EF4-FFF2-40B4-BE49-F238E27FC236}">
                  <a16:creationId xmlns:a16="http://schemas.microsoft.com/office/drawing/2014/main" id="{92806A99-FB6D-4B45-B49B-05DB5D1CDFDC}"/>
                </a:ext>
              </a:extLst>
            </p:cNvPr>
            <p:cNvSpPr/>
            <p:nvPr/>
          </p:nvSpPr>
          <p:spPr>
            <a:xfrm>
              <a:off x="1963024" y="2718033"/>
              <a:ext cx="2533475" cy="2525086"/>
            </a:xfrm>
            <a:prstGeom prst="rect">
              <a:avLst/>
            </a:prstGeom>
            <a:solidFill>
              <a:srgbClr val="F9F9F9"/>
            </a:solidFill>
            <a:ln>
              <a:solidFill>
                <a:srgbClr val="F9F9F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01" name="Graphique 8" descr="Base de données">
              <a:extLst>
                <a:ext uri="{FF2B5EF4-FFF2-40B4-BE49-F238E27FC236}">
                  <a16:creationId xmlns:a16="http://schemas.microsoft.com/office/drawing/2014/main" id="{4C6CAAAA-D500-439D-B8BA-F19DDCB1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3007767" y="2941560"/>
              <a:ext cx="443988" cy="443988"/>
            </a:xfrm>
            <a:prstGeom prst="rect">
              <a:avLst/>
            </a:prstGeom>
          </p:spPr>
        </p:pic>
        <p:sp>
          <p:nvSpPr>
            <p:cNvPr id="103" name="ZoneTexte 9">
              <a:extLst>
                <a:ext uri="{FF2B5EF4-FFF2-40B4-BE49-F238E27FC236}">
                  <a16:creationId xmlns:a16="http://schemas.microsoft.com/office/drawing/2014/main" id="{7549EA72-72B4-4520-A046-B477D53118F7}"/>
                </a:ext>
              </a:extLst>
            </p:cNvPr>
            <p:cNvSpPr txBox="1"/>
            <p:nvPr/>
          </p:nvSpPr>
          <p:spPr>
            <a:xfrm>
              <a:off x="2925678" y="3320657"/>
              <a:ext cx="705491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pedido</a:t>
              </a:r>
              <a:endParaRPr lang="fr-FR" sz="9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04" name="Graphique 10" descr="Base de données">
              <a:extLst>
                <a:ext uri="{FF2B5EF4-FFF2-40B4-BE49-F238E27FC236}">
                  <a16:creationId xmlns:a16="http://schemas.microsoft.com/office/drawing/2014/main" id="{A0605F7F-ECDC-4048-B94C-6D9C2646C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2212738" y="2941560"/>
              <a:ext cx="443988" cy="443988"/>
            </a:xfrm>
            <a:prstGeom prst="rect">
              <a:avLst/>
            </a:prstGeom>
          </p:spPr>
        </p:pic>
        <p:pic>
          <p:nvPicPr>
            <p:cNvPr id="105" name="Graphique 11" descr="Base de données">
              <a:extLst>
                <a:ext uri="{FF2B5EF4-FFF2-40B4-BE49-F238E27FC236}">
                  <a16:creationId xmlns:a16="http://schemas.microsoft.com/office/drawing/2014/main" id="{6B4CF869-F22F-4B34-B6C2-9F4455D98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3786194" y="2934774"/>
              <a:ext cx="443988" cy="443988"/>
            </a:xfrm>
            <a:prstGeom prst="rect">
              <a:avLst/>
            </a:prstGeom>
          </p:spPr>
        </p:pic>
        <p:sp>
          <p:nvSpPr>
            <p:cNvPr id="106" name="ZoneTexte 12">
              <a:extLst>
                <a:ext uri="{FF2B5EF4-FFF2-40B4-BE49-F238E27FC236}">
                  <a16:creationId xmlns:a16="http://schemas.microsoft.com/office/drawing/2014/main" id="{1C33B22E-C0E1-4D16-B1BF-78C3AD5855E4}"/>
                </a:ext>
              </a:extLst>
            </p:cNvPr>
            <p:cNvSpPr txBox="1"/>
            <p:nvPr/>
          </p:nvSpPr>
          <p:spPr>
            <a:xfrm>
              <a:off x="2070646" y="3349453"/>
              <a:ext cx="867712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itens</a:t>
              </a:r>
              <a:endParaRPr lang="fr-FR" sz="9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07" name="ZoneTexte 13">
              <a:extLst>
                <a:ext uri="{FF2B5EF4-FFF2-40B4-BE49-F238E27FC236}">
                  <a16:creationId xmlns:a16="http://schemas.microsoft.com/office/drawing/2014/main" id="{71F26FD2-0EC8-4DF4-9A00-9368AEF58057}"/>
                </a:ext>
              </a:extLst>
            </p:cNvPr>
            <p:cNvSpPr txBox="1"/>
            <p:nvPr/>
          </p:nvSpPr>
          <p:spPr>
            <a:xfrm>
              <a:off x="3557486" y="3293515"/>
              <a:ext cx="944657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pagamento</a:t>
              </a:r>
              <a:endParaRPr lang="fr-FR" sz="90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08" name="Graphique 14" descr="Base de données">
              <a:extLst>
                <a:ext uri="{FF2B5EF4-FFF2-40B4-BE49-F238E27FC236}">
                  <a16:creationId xmlns:a16="http://schemas.microsoft.com/office/drawing/2014/main" id="{BDFEE12E-84F9-41D1-8AA6-F3AD142AD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xmlns="" r:embed="rId13"/>
                </a:ext>
              </a:extLst>
            </a:blip>
            <a:stretch>
              <a:fillRect/>
            </a:stretch>
          </p:blipFill>
          <p:spPr>
            <a:xfrm>
              <a:off x="2218757" y="3653961"/>
              <a:ext cx="443988" cy="443988"/>
            </a:xfrm>
            <a:prstGeom prst="rect">
              <a:avLst/>
            </a:prstGeom>
          </p:spPr>
        </p:pic>
        <p:pic>
          <p:nvPicPr>
            <p:cNvPr id="109" name="Graphique 16" descr="Base de données">
              <a:extLst>
                <a:ext uri="{FF2B5EF4-FFF2-40B4-BE49-F238E27FC236}">
                  <a16:creationId xmlns:a16="http://schemas.microsoft.com/office/drawing/2014/main" id="{11948632-A2D7-4098-AD99-D697AEA2F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xmlns="" r:embed="rId15"/>
                </a:ext>
              </a:extLst>
            </a:blip>
            <a:stretch>
              <a:fillRect/>
            </a:stretch>
          </p:blipFill>
          <p:spPr>
            <a:xfrm>
              <a:off x="3000980" y="4380687"/>
              <a:ext cx="443988" cy="443988"/>
            </a:xfrm>
            <a:prstGeom prst="rect">
              <a:avLst/>
            </a:prstGeom>
          </p:spPr>
        </p:pic>
        <p:sp>
          <p:nvSpPr>
            <p:cNvPr id="110" name="ZoneTexte 17">
              <a:extLst>
                <a:ext uri="{FF2B5EF4-FFF2-40B4-BE49-F238E27FC236}">
                  <a16:creationId xmlns:a16="http://schemas.microsoft.com/office/drawing/2014/main" id="{727E931F-4EF6-408C-88B3-0043026EA28C}"/>
                </a:ext>
              </a:extLst>
            </p:cNvPr>
            <p:cNvSpPr txBox="1"/>
            <p:nvPr/>
          </p:nvSpPr>
          <p:spPr>
            <a:xfrm>
              <a:off x="2872660" y="4734800"/>
              <a:ext cx="779420" cy="2500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atualização</a:t>
              </a:r>
              <a:endParaRPr lang="fr-FR" sz="8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11" name="Graphique 18" descr="Base de données">
              <a:extLst>
                <a:ext uri="{FF2B5EF4-FFF2-40B4-BE49-F238E27FC236}">
                  <a16:creationId xmlns:a16="http://schemas.microsoft.com/office/drawing/2014/main" id="{F33CB9B9-627A-4B07-919E-2031ACC45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xmlns="" r:embed="rId17"/>
                </a:ext>
              </a:extLst>
            </a:blip>
            <a:stretch>
              <a:fillRect/>
            </a:stretch>
          </p:blipFill>
          <p:spPr>
            <a:xfrm>
              <a:off x="3773912" y="4380687"/>
              <a:ext cx="443988" cy="443988"/>
            </a:xfrm>
            <a:prstGeom prst="rect">
              <a:avLst/>
            </a:prstGeom>
          </p:spPr>
        </p:pic>
        <p:pic>
          <p:nvPicPr>
            <p:cNvPr id="112" name="Graphique 20" descr="Base de données">
              <a:extLst>
                <a:ext uri="{FF2B5EF4-FFF2-40B4-BE49-F238E27FC236}">
                  <a16:creationId xmlns:a16="http://schemas.microsoft.com/office/drawing/2014/main" id="{29DD5D6B-2D33-4C4F-AA31-67F9BFF7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>
              <a:off x="2232972" y="4380687"/>
              <a:ext cx="443988" cy="443988"/>
            </a:xfrm>
            <a:prstGeom prst="rect">
              <a:avLst/>
            </a:prstGeom>
          </p:spPr>
        </p:pic>
        <p:sp>
          <p:nvSpPr>
            <p:cNvPr id="113" name="ZoneTexte 21">
              <a:extLst>
                <a:ext uri="{FF2B5EF4-FFF2-40B4-BE49-F238E27FC236}">
                  <a16:creationId xmlns:a16="http://schemas.microsoft.com/office/drawing/2014/main" id="{D3A6E470-0454-420B-AFA8-9D294A2AA8A5}"/>
                </a:ext>
              </a:extLst>
            </p:cNvPr>
            <p:cNvSpPr txBox="1"/>
            <p:nvPr/>
          </p:nvSpPr>
          <p:spPr>
            <a:xfrm>
              <a:off x="2009989" y="4747670"/>
              <a:ext cx="970303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cliente</a:t>
              </a:r>
              <a:endParaRPr lang="fr-FR" sz="9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4" name="ZoneTexte 22">
              <a:extLst>
                <a:ext uri="{FF2B5EF4-FFF2-40B4-BE49-F238E27FC236}">
                  <a16:creationId xmlns:a16="http://schemas.microsoft.com/office/drawing/2014/main" id="{074B2A04-6F76-4171-8967-417735247601}"/>
                </a:ext>
              </a:extLst>
            </p:cNvPr>
            <p:cNvSpPr txBox="1"/>
            <p:nvPr/>
          </p:nvSpPr>
          <p:spPr>
            <a:xfrm>
              <a:off x="2938359" y="4026257"/>
              <a:ext cx="950186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vendedor</a:t>
              </a:r>
              <a:endParaRPr lang="fr-FR" sz="9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15" name="Graphique 23" descr="Base de données">
              <a:extLst>
                <a:ext uri="{FF2B5EF4-FFF2-40B4-BE49-F238E27FC236}">
                  <a16:creationId xmlns:a16="http://schemas.microsoft.com/office/drawing/2014/main" id="{FBC9BBFE-BE8B-4F90-9289-E5392176F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p:blipFill>
          <p:spPr>
            <a:xfrm>
              <a:off x="3021134" y="3642355"/>
              <a:ext cx="443988" cy="443988"/>
            </a:xfrm>
            <a:prstGeom prst="rect">
              <a:avLst/>
            </a:prstGeom>
          </p:spPr>
        </p:pic>
      </p:grpSp>
      <p:grpSp>
        <p:nvGrpSpPr>
          <p:cNvPr id="128" name="Groupe 6">
            <a:extLst>
              <a:ext uri="{FF2B5EF4-FFF2-40B4-BE49-F238E27FC236}">
                <a16:creationId xmlns:a16="http://schemas.microsoft.com/office/drawing/2014/main" id="{FDFE3951-3445-43E2-95DF-8266B5327E01}"/>
              </a:ext>
            </a:extLst>
          </p:cNvPr>
          <p:cNvGrpSpPr/>
          <p:nvPr/>
        </p:nvGrpSpPr>
        <p:grpSpPr>
          <a:xfrm>
            <a:off x="1094681" y="3762526"/>
            <a:ext cx="2344606" cy="2175733"/>
            <a:chOff x="1989056" y="2686862"/>
            <a:chExt cx="2533475" cy="2525086"/>
          </a:xfrm>
        </p:grpSpPr>
        <p:sp>
          <p:nvSpPr>
            <p:cNvPr id="129" name="Rectangle 7">
              <a:extLst>
                <a:ext uri="{FF2B5EF4-FFF2-40B4-BE49-F238E27FC236}">
                  <a16:creationId xmlns:a16="http://schemas.microsoft.com/office/drawing/2014/main" id="{92806A99-FB6D-4B45-B49B-05DB5D1CDFDC}"/>
                </a:ext>
              </a:extLst>
            </p:cNvPr>
            <p:cNvSpPr/>
            <p:nvPr/>
          </p:nvSpPr>
          <p:spPr>
            <a:xfrm>
              <a:off x="1989056" y="2686862"/>
              <a:ext cx="2533475" cy="2525086"/>
            </a:xfrm>
            <a:prstGeom prst="rect">
              <a:avLst/>
            </a:prstGeom>
            <a:solidFill>
              <a:srgbClr val="F9F9F9"/>
            </a:solidFill>
            <a:ln>
              <a:solidFill>
                <a:srgbClr val="F9F9F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30" name="Graphique 8" descr="Base de données">
              <a:extLst>
                <a:ext uri="{FF2B5EF4-FFF2-40B4-BE49-F238E27FC236}">
                  <a16:creationId xmlns:a16="http://schemas.microsoft.com/office/drawing/2014/main" id="{4C6CAAAA-D500-439D-B8BA-F19DDCB1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3007767" y="2941560"/>
              <a:ext cx="443988" cy="443988"/>
            </a:xfrm>
            <a:prstGeom prst="rect">
              <a:avLst/>
            </a:prstGeom>
          </p:spPr>
        </p:pic>
        <p:sp>
          <p:nvSpPr>
            <p:cNvPr id="131" name="ZoneTexte 9">
              <a:extLst>
                <a:ext uri="{FF2B5EF4-FFF2-40B4-BE49-F238E27FC236}">
                  <a16:creationId xmlns:a16="http://schemas.microsoft.com/office/drawing/2014/main" id="{7549EA72-72B4-4520-A046-B477D53118F7}"/>
                </a:ext>
              </a:extLst>
            </p:cNvPr>
            <p:cNvSpPr txBox="1"/>
            <p:nvPr/>
          </p:nvSpPr>
          <p:spPr>
            <a:xfrm>
              <a:off x="2925678" y="3320657"/>
              <a:ext cx="705491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CEPs</a:t>
              </a:r>
              <a:endParaRPr lang="fr-FR" sz="9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32" name="Graphique 10" descr="Base de données">
              <a:extLst>
                <a:ext uri="{FF2B5EF4-FFF2-40B4-BE49-F238E27FC236}">
                  <a16:creationId xmlns:a16="http://schemas.microsoft.com/office/drawing/2014/main" id="{A0605F7F-ECDC-4048-B94C-6D9C2646C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2212738" y="2941560"/>
              <a:ext cx="443988" cy="443988"/>
            </a:xfrm>
            <a:prstGeom prst="rect">
              <a:avLst/>
            </a:prstGeom>
          </p:spPr>
        </p:pic>
        <p:pic>
          <p:nvPicPr>
            <p:cNvPr id="133" name="Graphique 11" descr="Base de données">
              <a:extLst>
                <a:ext uri="{FF2B5EF4-FFF2-40B4-BE49-F238E27FC236}">
                  <a16:creationId xmlns:a16="http://schemas.microsoft.com/office/drawing/2014/main" id="{6B4CF869-F22F-4B34-B6C2-9F4455D98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3786194" y="2934774"/>
              <a:ext cx="443988" cy="443988"/>
            </a:xfrm>
            <a:prstGeom prst="rect">
              <a:avLst/>
            </a:prstGeom>
          </p:spPr>
        </p:pic>
        <p:sp>
          <p:nvSpPr>
            <p:cNvPr id="134" name="ZoneTexte 12">
              <a:extLst>
                <a:ext uri="{FF2B5EF4-FFF2-40B4-BE49-F238E27FC236}">
                  <a16:creationId xmlns:a16="http://schemas.microsoft.com/office/drawing/2014/main" id="{1C33B22E-C0E1-4D16-B1BF-78C3AD5855E4}"/>
                </a:ext>
              </a:extLst>
            </p:cNvPr>
            <p:cNvSpPr txBox="1"/>
            <p:nvPr/>
          </p:nvSpPr>
          <p:spPr>
            <a:xfrm>
              <a:off x="2070646" y="3349453"/>
              <a:ext cx="867712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PIB 2017</a:t>
              </a:r>
              <a:endParaRPr lang="fr-FR" sz="9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5" name="ZoneTexte 13">
              <a:extLst>
                <a:ext uri="{FF2B5EF4-FFF2-40B4-BE49-F238E27FC236}">
                  <a16:creationId xmlns:a16="http://schemas.microsoft.com/office/drawing/2014/main" id="{71F26FD2-0EC8-4DF4-9A00-9368AEF58057}"/>
                </a:ext>
              </a:extLst>
            </p:cNvPr>
            <p:cNvSpPr txBox="1"/>
            <p:nvPr/>
          </p:nvSpPr>
          <p:spPr>
            <a:xfrm>
              <a:off x="3557486" y="3293515"/>
              <a:ext cx="944657" cy="4286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Área municípios</a:t>
              </a:r>
              <a:endParaRPr lang="fr-FR" sz="90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36" name="Graphique 20" descr="Base de données">
              <a:extLst>
                <a:ext uri="{FF2B5EF4-FFF2-40B4-BE49-F238E27FC236}">
                  <a16:creationId xmlns:a16="http://schemas.microsoft.com/office/drawing/2014/main" id="{29DD5D6B-2D33-4C4F-AA31-67F9BFF7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xmlns="" r:embed="rId19"/>
                </a:ext>
              </a:extLst>
            </a:blip>
            <a:stretch>
              <a:fillRect/>
            </a:stretch>
          </p:blipFill>
          <p:spPr>
            <a:xfrm>
              <a:off x="2232972" y="4380687"/>
              <a:ext cx="443988" cy="443988"/>
            </a:xfrm>
            <a:prstGeom prst="rect">
              <a:avLst/>
            </a:prstGeom>
          </p:spPr>
        </p:pic>
        <p:sp>
          <p:nvSpPr>
            <p:cNvPr id="137" name="ZoneTexte 21">
              <a:extLst>
                <a:ext uri="{FF2B5EF4-FFF2-40B4-BE49-F238E27FC236}">
                  <a16:creationId xmlns:a16="http://schemas.microsoft.com/office/drawing/2014/main" id="{D3A6E470-0454-420B-AFA8-9D294A2AA8A5}"/>
                </a:ext>
              </a:extLst>
            </p:cNvPr>
            <p:cNvSpPr txBox="1"/>
            <p:nvPr/>
          </p:nvSpPr>
          <p:spPr>
            <a:xfrm>
              <a:off x="2009989" y="4747670"/>
              <a:ext cx="970303" cy="267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Capitais</a:t>
              </a:r>
              <a:endParaRPr lang="fr-FR" sz="9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8" name="ZoneTexte 22">
              <a:extLst>
                <a:ext uri="{FF2B5EF4-FFF2-40B4-BE49-F238E27FC236}">
                  <a16:creationId xmlns:a16="http://schemas.microsoft.com/office/drawing/2014/main" id="{074B2A04-6F76-4171-8967-417735247601}"/>
                </a:ext>
              </a:extLst>
            </p:cNvPr>
            <p:cNvSpPr txBox="1"/>
            <p:nvPr/>
          </p:nvSpPr>
          <p:spPr>
            <a:xfrm>
              <a:off x="3328264" y="3722149"/>
              <a:ext cx="950186" cy="6786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dirty="0" smtClean="0">
                  <a:ln w="0"/>
                  <a:solidFill>
                    <a:srgbClr val="E08C4A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Feriados Nacionais, Estaduais e Comemorativas</a:t>
              </a:r>
              <a:endParaRPr lang="fr-FR" sz="800" dirty="0">
                <a:ln w="0"/>
                <a:solidFill>
                  <a:srgbClr val="E08C4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pic>
          <p:nvPicPr>
            <p:cNvPr id="139" name="Graphique 23" descr="Base de données">
              <a:extLst>
                <a:ext uri="{FF2B5EF4-FFF2-40B4-BE49-F238E27FC236}">
                  <a16:creationId xmlns:a16="http://schemas.microsoft.com/office/drawing/2014/main" id="{FBC9BBFE-BE8B-4F90-9289-E5392176F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p:blipFill>
          <p:spPr>
            <a:xfrm>
              <a:off x="3021134" y="3642355"/>
              <a:ext cx="443988" cy="443988"/>
            </a:xfrm>
            <a:prstGeom prst="rect">
              <a:avLst/>
            </a:prstGeom>
          </p:spPr>
        </p:pic>
      </p:grpSp>
      <p:sp>
        <p:nvSpPr>
          <p:cNvPr id="2" name="CaixaDeTexto 1"/>
          <p:cNvSpPr txBox="1"/>
          <p:nvPr/>
        </p:nvSpPr>
        <p:spPr>
          <a:xfrm>
            <a:off x="9697115" y="1423183"/>
            <a:ext cx="151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Segmentação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7315200" y="1341120"/>
            <a:ext cx="1375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/>
          </a:p>
        </p:txBody>
      </p:sp>
      <p:sp>
        <p:nvSpPr>
          <p:cNvPr id="140" name="CaixaDeTexto 139"/>
          <p:cNvSpPr txBox="1"/>
          <p:nvPr/>
        </p:nvSpPr>
        <p:spPr>
          <a:xfrm>
            <a:off x="7329234" y="1990335"/>
            <a:ext cx="145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DBSCAN</a:t>
            </a:r>
            <a:endParaRPr lang="pt-BR" dirty="0"/>
          </a:p>
        </p:txBody>
      </p:sp>
      <p:sp>
        <p:nvSpPr>
          <p:cNvPr id="141" name="CaixaDeTexto 140"/>
          <p:cNvSpPr txBox="1"/>
          <p:nvPr/>
        </p:nvSpPr>
        <p:spPr>
          <a:xfrm>
            <a:off x="7354094" y="2743968"/>
            <a:ext cx="1375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Mean</a:t>
            </a:r>
            <a:r>
              <a:rPr lang="pt-BR" dirty="0" smtClean="0"/>
              <a:t>-Shift</a:t>
            </a:r>
            <a:endParaRPr lang="pt-BR" dirty="0"/>
          </a:p>
        </p:txBody>
      </p:sp>
      <p:sp>
        <p:nvSpPr>
          <p:cNvPr id="143" name="ZoneTexte 87">
            <a:extLst>
              <a:ext uri="{FF2B5EF4-FFF2-40B4-BE49-F238E27FC236}">
                <a16:creationId xmlns:a16="http://schemas.microsoft.com/office/drawing/2014/main" id="{EF302646-9FFB-47E5-8D6C-AC40B8816B0D}"/>
              </a:ext>
            </a:extLst>
          </p:cNvPr>
          <p:cNvSpPr txBox="1"/>
          <p:nvPr/>
        </p:nvSpPr>
        <p:spPr>
          <a:xfrm>
            <a:off x="4864287" y="2589945"/>
            <a:ext cx="12165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Redução Dimensão</a:t>
            </a:r>
          </a:p>
          <a:p>
            <a:pPr algn="ctr"/>
            <a:endParaRPr lang="fr-FR" sz="1000" dirty="0" smtClean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PCA</a:t>
            </a: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T-SNE</a:t>
            </a:r>
          </a:p>
          <a:p>
            <a:pPr algn="ctr"/>
            <a:r>
              <a:rPr lang="fr-F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UMAP 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4" name="Ellipse 92">
            <a:extLst>
              <a:ext uri="{FF2B5EF4-FFF2-40B4-BE49-F238E27FC236}">
                <a16:creationId xmlns:a16="http://schemas.microsoft.com/office/drawing/2014/main" id="{139642AA-0E9A-4C5E-B3D1-A08E0DC029A0}"/>
              </a:ext>
            </a:extLst>
          </p:cNvPr>
          <p:cNvSpPr/>
          <p:nvPr/>
        </p:nvSpPr>
        <p:spPr>
          <a:xfrm>
            <a:off x="10369798" y="1863856"/>
            <a:ext cx="533400" cy="346542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5" name="Ellipse 91">
            <a:extLst>
              <a:ext uri="{FF2B5EF4-FFF2-40B4-BE49-F238E27FC236}">
                <a16:creationId xmlns:a16="http://schemas.microsoft.com/office/drawing/2014/main" id="{D81A344A-1935-410B-94C3-867D64A3DF78}"/>
              </a:ext>
            </a:extLst>
          </p:cNvPr>
          <p:cNvSpPr/>
          <p:nvPr/>
        </p:nvSpPr>
        <p:spPr>
          <a:xfrm>
            <a:off x="10369041" y="2732611"/>
            <a:ext cx="533400" cy="346542"/>
          </a:xfrm>
          <a:prstGeom prst="ellipse">
            <a:avLst/>
          </a:prstGeom>
          <a:solidFill>
            <a:srgbClr val="F2EC00"/>
          </a:solidFill>
          <a:ln>
            <a:solidFill>
              <a:srgbClr val="F2E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6" name="Ellipse 86">
            <a:extLst>
              <a:ext uri="{FF2B5EF4-FFF2-40B4-BE49-F238E27FC236}">
                <a16:creationId xmlns:a16="http://schemas.microsoft.com/office/drawing/2014/main" id="{8EF3614B-FDC6-4378-B081-87A70ECBEE94}"/>
              </a:ext>
            </a:extLst>
          </p:cNvPr>
          <p:cNvSpPr/>
          <p:nvPr/>
        </p:nvSpPr>
        <p:spPr>
          <a:xfrm>
            <a:off x="10369041" y="2287772"/>
            <a:ext cx="533400" cy="346542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7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69041" y="3159035"/>
            <a:ext cx="533400" cy="346542"/>
          </a:xfrm>
          <a:prstGeom prst="ellipse">
            <a:avLst/>
          </a:prstGeom>
          <a:solidFill>
            <a:srgbClr val="4C6E8C"/>
          </a:solidFill>
          <a:ln>
            <a:solidFill>
              <a:srgbClr val="4C6E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8" name="Flèche : droite 61">
            <a:extLst>
              <a:ext uri="{FF2B5EF4-FFF2-40B4-BE49-F238E27FC236}">
                <a16:creationId xmlns:a16="http://schemas.microsoft.com/office/drawing/2014/main" id="{A48CF3AB-6C18-4F9F-B059-4CAC0F7EC195}"/>
              </a:ext>
            </a:extLst>
          </p:cNvPr>
          <p:cNvSpPr/>
          <p:nvPr/>
        </p:nvSpPr>
        <p:spPr>
          <a:xfrm>
            <a:off x="9381513" y="2687654"/>
            <a:ext cx="375071" cy="187474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9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50034" y="3585459"/>
            <a:ext cx="533400" cy="34654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0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69041" y="4030298"/>
            <a:ext cx="533400" cy="3465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1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50034" y="5382284"/>
            <a:ext cx="533400" cy="346542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2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69041" y="4941871"/>
            <a:ext cx="533400" cy="34654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3" name="Ellipse 90">
            <a:extLst>
              <a:ext uri="{FF2B5EF4-FFF2-40B4-BE49-F238E27FC236}">
                <a16:creationId xmlns:a16="http://schemas.microsoft.com/office/drawing/2014/main" id="{BFDDFE52-9712-45D9-8B2E-5CCB72916779}"/>
              </a:ext>
            </a:extLst>
          </p:cNvPr>
          <p:cNvSpPr/>
          <p:nvPr/>
        </p:nvSpPr>
        <p:spPr>
          <a:xfrm>
            <a:off x="10369041" y="4453051"/>
            <a:ext cx="533400" cy="34654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ZoneTexte 81">
            <a:extLst>
              <a:ext uri="{FF2B5EF4-FFF2-40B4-BE49-F238E27FC236}">
                <a16:creationId xmlns:a16="http://schemas.microsoft.com/office/drawing/2014/main" id="{D199AF04-F8F3-4A40-9FA8-BEF985670F3F}"/>
              </a:ext>
            </a:extLst>
          </p:cNvPr>
          <p:cNvSpPr txBox="1"/>
          <p:nvPr/>
        </p:nvSpPr>
        <p:spPr>
          <a:xfrm>
            <a:off x="5594379" y="4932140"/>
            <a:ext cx="24476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(17 Features)</a:t>
            </a:r>
            <a:endParaRPr lang="fr-FR" sz="1400" dirty="0"/>
          </a:p>
        </p:txBody>
      </p:sp>
      <p:pic>
        <p:nvPicPr>
          <p:cNvPr id="9" name="Á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138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218"/>
    </mc:Choice>
    <mc:Fallback xmlns="">
      <p:transition spd="slow" advTm="107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457E5A5-09E4-4F24-A365-C814B96E2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53386"/>
            <a:ext cx="429603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  <p:graphicFrame>
        <p:nvGraphicFramePr>
          <p:cNvPr id="7" name="Tableau 7">
            <a:extLst>
              <a:ext uri="{FF2B5EF4-FFF2-40B4-BE49-F238E27FC236}">
                <a16:creationId xmlns:a16="http://schemas.microsoft.com/office/drawing/2014/main" id="{2C3D4B6D-FB93-4FF7-9A85-6A94266DB9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2988662"/>
              </p:ext>
            </p:extLst>
          </p:nvPr>
        </p:nvGraphicFramePr>
        <p:xfrm>
          <a:off x="731248" y="92804"/>
          <a:ext cx="8918074" cy="44246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310">
                  <a:extLst>
                    <a:ext uri="{9D8B030D-6E8A-4147-A177-3AD203B41FA5}">
                      <a16:colId xmlns:a16="http://schemas.microsoft.com/office/drawing/2014/main" val="296263425"/>
                    </a:ext>
                  </a:extLst>
                </a:gridCol>
                <a:gridCol w="7265764">
                  <a:extLst>
                    <a:ext uri="{9D8B030D-6E8A-4147-A177-3AD203B41FA5}">
                      <a16:colId xmlns:a16="http://schemas.microsoft.com/office/drawing/2014/main" val="3864803055"/>
                    </a:ext>
                  </a:extLst>
                </a:gridCol>
              </a:tblGrid>
              <a:tr h="290266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Clusters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Caracterização</a:t>
                      </a:r>
                      <a:endParaRPr lang="fr-F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0517559"/>
                  </a:ext>
                </a:extLst>
              </a:tr>
              <a:tr h="486394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pt-BR" sz="900" b="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-menor qtd de pedidos em abril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b="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-maior nº de habitantes por kms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b="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-categoria de produto:esporte e lazer(melhor no ambito nacional)</a:t>
                      </a:r>
                      <a:endParaRPr lang="fr-FR" sz="900" b="0" kern="1200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821204"/>
                  </a:ext>
                </a:extLst>
              </a:tr>
              <a:tr h="751701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-menor nº dias entre pedidos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-menor qtd de pedidos em junho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-menor qtd de pedidos em dezembro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-categoria de produto:beleza e saúde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-segundo maior nº de vendedores</a:t>
                      </a:r>
                      <a:endParaRPr lang="fr-FR" sz="900" kern="1200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4205697"/>
                  </a:ext>
                </a:extLst>
              </a:tr>
              <a:tr h="869614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nº de dias entre pedidos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produto:esporte e lazer</a:t>
                      </a:r>
                      <a:endParaRPr lang="fr-FR" sz="900" b="0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4352335"/>
                  </a:ext>
                </a:extLst>
              </a:tr>
              <a:tr h="657376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-segundo maior qtd de pedidos em abril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qtd de pedidos em junho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lucro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produto:móveis e decoração</a:t>
                      </a:r>
                      <a:endParaRPr lang="fr-FR" sz="900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2303826"/>
                  </a:ext>
                </a:extLst>
              </a:tr>
              <a:tr h="809776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 menor nº de habitantes por km2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distância entre vendedor e cliente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mediana de peso(g) dos produtos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produto:moda, beleza e perfumes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endParaRPr lang="fr-FR" sz="9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464905"/>
                  </a:ext>
                </a:extLst>
              </a:tr>
              <a:tr h="478938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qtd de pedidos em abril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-segundo maior qtd de pedidos em dezembro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 móveis e decoração</a:t>
                      </a:r>
                      <a:endParaRPr lang="fr-FR" sz="900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0558729"/>
                  </a:ext>
                </a:extLst>
              </a:tr>
            </a:tbl>
          </a:graphicData>
        </a:graphic>
      </p:graphicFrame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38635"/>
              </p:ext>
            </p:extLst>
          </p:nvPr>
        </p:nvGraphicFramePr>
        <p:xfrm>
          <a:off x="731248" y="4615542"/>
          <a:ext cx="8918074" cy="696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310">
                  <a:extLst>
                    <a:ext uri="{9D8B030D-6E8A-4147-A177-3AD203B41FA5}">
                      <a16:colId xmlns:a16="http://schemas.microsoft.com/office/drawing/2014/main" val="716577792"/>
                    </a:ext>
                  </a:extLst>
                </a:gridCol>
                <a:gridCol w="7265764">
                  <a:extLst>
                    <a:ext uri="{9D8B030D-6E8A-4147-A177-3AD203B41FA5}">
                      <a16:colId xmlns:a16="http://schemas.microsoft.com/office/drawing/2014/main" val="2793705739"/>
                    </a:ext>
                  </a:extLst>
                </a:gridCol>
              </a:tblGrid>
              <a:tr h="696686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6</a:t>
                      </a:r>
                      <a:endParaRPr lang="fr-FR" sz="900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-segundo maior qtd de pedidos em junho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-maior qtd de pedidos em dezembro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-segundo maior lucro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-categoria de produto:esporte e lazer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838356"/>
                  </a:ext>
                </a:extLst>
              </a:tr>
            </a:tbl>
          </a:graphicData>
        </a:graphic>
      </p:graphicFrame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46187"/>
              </p:ext>
            </p:extLst>
          </p:nvPr>
        </p:nvGraphicFramePr>
        <p:xfrm>
          <a:off x="731248" y="5312228"/>
          <a:ext cx="8918074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310">
                  <a:extLst>
                    <a:ext uri="{9D8B030D-6E8A-4147-A177-3AD203B41FA5}">
                      <a16:colId xmlns:a16="http://schemas.microsoft.com/office/drawing/2014/main" val="3682858943"/>
                    </a:ext>
                  </a:extLst>
                </a:gridCol>
                <a:gridCol w="7265764">
                  <a:extLst>
                    <a:ext uri="{9D8B030D-6E8A-4147-A177-3AD203B41FA5}">
                      <a16:colId xmlns:a16="http://schemas.microsoft.com/office/drawing/2014/main" val="4096868719"/>
                    </a:ext>
                  </a:extLst>
                </a:gridCol>
              </a:tblGrid>
              <a:tr h="655320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7</a:t>
                      </a:r>
                      <a:endParaRPr lang="fr-FR" sz="900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qtd de pedidos em dezembro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-100% atraso entre entrega e data estimada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-maior mediana no peso(g) dor produtos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lucro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produto:móveis e decoração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0445602"/>
                  </a:ext>
                </a:extLst>
              </a:tr>
            </a:tbl>
          </a:graphicData>
        </a:graphic>
      </p:graphicFrame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1927693"/>
              </p:ext>
            </p:extLst>
          </p:nvPr>
        </p:nvGraphicFramePr>
        <p:xfrm>
          <a:off x="731248" y="6043749"/>
          <a:ext cx="8918074" cy="7141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310">
                  <a:extLst>
                    <a:ext uri="{9D8B030D-6E8A-4147-A177-3AD203B41FA5}">
                      <a16:colId xmlns:a16="http://schemas.microsoft.com/office/drawing/2014/main" val="871401593"/>
                    </a:ext>
                  </a:extLst>
                </a:gridCol>
                <a:gridCol w="7265764">
                  <a:extLst>
                    <a:ext uri="{9D8B030D-6E8A-4147-A177-3AD203B41FA5}">
                      <a16:colId xmlns:a16="http://schemas.microsoft.com/office/drawing/2014/main" val="3282946394"/>
                    </a:ext>
                  </a:extLst>
                </a:gridCol>
              </a:tblGrid>
              <a:tr h="714102">
                <a:tc>
                  <a:txBody>
                    <a:bodyPr/>
                    <a:lstStyle/>
                    <a:p>
                      <a:pPr algn="ctr"/>
                      <a:r>
                        <a:rPr lang="fr-FR" sz="9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distância entre vendedor e cliente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-menor nº de vendedores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9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-categoria de produto:móveis e decoração(pior no ambito nacional)</a:t>
                      </a:r>
                      <a:endParaRPr lang="fr-FR" sz="900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1705362"/>
                  </a:ext>
                </a:extLst>
              </a:tr>
            </a:tbl>
          </a:graphicData>
        </a:graphic>
      </p:graphicFrame>
      <p:pic>
        <p:nvPicPr>
          <p:cNvPr id="5" name="Á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1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59"/>
    </mc:Choice>
    <mc:Fallback xmlns="">
      <p:transition spd="slow" advTm="18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adrage">
  <a:themeElements>
    <a:clrScheme name="Crop">
      <a:dk1>
        <a:sysClr val="windowText" lastClr="000000"/>
      </a:dk1>
      <a:lt1>
        <a:sysClr val="window" lastClr="FFFFFF"/>
      </a:lt1>
      <a:dk2>
        <a:srgbClr val="432A30"/>
      </a:dk2>
      <a:lt2>
        <a:srgbClr val="F2F2F0"/>
      </a:lt2>
      <a:accent1>
        <a:srgbClr val="836C9F"/>
      </a:accent1>
      <a:accent2>
        <a:srgbClr val="BDAB56"/>
      </a:accent2>
      <a:accent3>
        <a:srgbClr val="B0565D"/>
      </a:accent3>
      <a:accent4>
        <a:srgbClr val="55B1BC"/>
      </a:accent4>
      <a:accent5>
        <a:srgbClr val="4D925F"/>
      </a:accent5>
      <a:accent6>
        <a:srgbClr val="E08C4A"/>
      </a:accent6>
      <a:hlink>
        <a:srgbClr val="55B1BC"/>
      </a:hlink>
      <a:folHlink>
        <a:srgbClr val="836C9F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9270AA94-2367-4B1E-B579-26147B222BD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TM10001105[[fn=Cadrage]]</Template>
  <TotalTime>39587</TotalTime>
  <Words>406</Words>
  <Application>Microsoft Office PowerPoint</Application>
  <PresentationFormat>Widescreen</PresentationFormat>
  <Paragraphs>140</Paragraphs>
  <Slides>6</Slides>
  <Notes>0</Notes>
  <HiddenSlides>0</HiddenSlides>
  <MMClips>6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Calibri</vt:lpstr>
      <vt:lpstr>Franklin Gothic Book</vt:lpstr>
      <vt:lpstr>Open Sans</vt:lpstr>
      <vt:lpstr>Times New Roman</vt:lpstr>
      <vt:lpstr>Cadrage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Segmentação de Vendedores do maketplace Olist Store em 2017</dc:title>
  <dc:creator>Alexandre Nunes</dc:creator>
  <cp:lastModifiedBy>Alexandre Nunes</cp:lastModifiedBy>
  <cp:revision>481</cp:revision>
  <dcterms:created xsi:type="dcterms:W3CDTF">2020-12-10T10:01:15Z</dcterms:created>
  <dcterms:modified xsi:type="dcterms:W3CDTF">2022-04-29T16:35:29Z</dcterms:modified>
</cp:coreProperties>
</file>